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tags/tag27.xml" ContentType="application/vnd.openxmlformats-officedocument.presentationml.tags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35"/>
  </p:notesMasterIdLst>
  <p:handoutMasterIdLst>
    <p:handoutMasterId r:id="rId36"/>
  </p:handoutMasterIdLst>
  <p:sldIdLst>
    <p:sldId id="624" r:id="rId2"/>
    <p:sldId id="611" r:id="rId3"/>
    <p:sldId id="612" r:id="rId4"/>
    <p:sldId id="658" r:id="rId5"/>
    <p:sldId id="606" r:id="rId6"/>
    <p:sldId id="615" r:id="rId7"/>
    <p:sldId id="594" r:id="rId8"/>
    <p:sldId id="604" r:id="rId9"/>
    <p:sldId id="595" r:id="rId10"/>
    <p:sldId id="579" r:id="rId11"/>
    <p:sldId id="599" r:id="rId12"/>
    <p:sldId id="598" r:id="rId13"/>
    <p:sldId id="617" r:id="rId14"/>
    <p:sldId id="605" r:id="rId15"/>
    <p:sldId id="618" r:id="rId16"/>
    <p:sldId id="619" r:id="rId17"/>
    <p:sldId id="608" r:id="rId18"/>
    <p:sldId id="609" r:id="rId19"/>
    <p:sldId id="620" r:id="rId20"/>
    <p:sldId id="621" r:id="rId21"/>
    <p:sldId id="581" r:id="rId22"/>
    <p:sldId id="582" r:id="rId23"/>
    <p:sldId id="583" r:id="rId24"/>
    <p:sldId id="584" r:id="rId25"/>
    <p:sldId id="585" r:id="rId26"/>
    <p:sldId id="586" r:id="rId27"/>
    <p:sldId id="622" r:id="rId28"/>
    <p:sldId id="623" r:id="rId29"/>
    <p:sldId id="549" r:id="rId30"/>
    <p:sldId id="589" r:id="rId31"/>
    <p:sldId id="590" r:id="rId32"/>
    <p:sldId id="591" r:id="rId33"/>
    <p:sldId id="592" r:id="rId34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3D7D"/>
    <a:srgbClr val="F7F9FB"/>
    <a:srgbClr val="0056AC"/>
    <a:srgbClr val="C1E0FF"/>
    <a:srgbClr val="002060"/>
    <a:srgbClr val="B5ECF9"/>
    <a:srgbClr val="007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F72AA-A21F-134F-B7C9-D71D148C0BA9}" v="2" dt="2023-01-31T13:28:22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5782" autoAdjust="0"/>
  </p:normalViewPr>
  <p:slideViewPr>
    <p:cSldViewPr snapToGrid="0">
      <p:cViewPr>
        <p:scale>
          <a:sx n="122" d="100"/>
          <a:sy n="122" d="100"/>
        </p:scale>
        <p:origin x="720" y="208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6" y="8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Clark" userId="8386f11d-aac6-4cfc-9b3b-2b64aed7b16f" providerId="ADAL" clId="{5F185890-2CF9-F94D-81CE-3050DEC09347}"/>
    <pc:docChg chg="modSld">
      <pc:chgData name="Kyle Clark" userId="8386f11d-aac6-4cfc-9b3b-2b64aed7b16f" providerId="ADAL" clId="{5F185890-2CF9-F94D-81CE-3050DEC09347}" dt="2023-01-23T11:38:47.184" v="76" actId="20577"/>
      <pc:docMkLst>
        <pc:docMk/>
      </pc:docMkLst>
      <pc:sldChg chg="modSp">
        <pc:chgData name="Kyle Clark" userId="8386f11d-aac6-4cfc-9b3b-2b64aed7b16f" providerId="ADAL" clId="{5F185890-2CF9-F94D-81CE-3050DEC09347}" dt="2023-01-23T11:38:47.184" v="76" actId="20577"/>
        <pc:sldMkLst>
          <pc:docMk/>
          <pc:sldMk cId="1891926853" sldId="617"/>
        </pc:sldMkLst>
        <pc:spChg chg="mod">
          <ac:chgData name="Kyle Clark" userId="8386f11d-aac6-4cfc-9b3b-2b64aed7b16f" providerId="ADAL" clId="{5F185890-2CF9-F94D-81CE-3050DEC09347}" dt="2023-01-23T11:38:47.184" v="76" actId="20577"/>
          <ac:spMkLst>
            <pc:docMk/>
            <pc:sldMk cId="1891926853" sldId="617"/>
            <ac:spMk id="5" creationId="{00000000-0000-0000-0000-000000000000}"/>
          </ac:spMkLst>
        </pc:spChg>
      </pc:sldChg>
    </pc:docChg>
  </pc:docChgLst>
  <pc:docChgLst>
    <pc:chgData name="Kyle Clark" userId="8386f11d-aac6-4cfc-9b3b-2b64aed7b16f" providerId="ADAL" clId="{CB6F72AA-A21F-134F-B7C9-D71D148C0BA9}"/>
    <pc:docChg chg="undo custSel modSld">
      <pc:chgData name="Kyle Clark" userId="8386f11d-aac6-4cfc-9b3b-2b64aed7b16f" providerId="ADAL" clId="{CB6F72AA-A21F-134F-B7C9-D71D148C0BA9}" dt="2023-01-31T13:31:31.339" v="20" actId="14861"/>
      <pc:docMkLst>
        <pc:docMk/>
      </pc:docMkLst>
      <pc:sldChg chg="addSp delSp modSp mod">
        <pc:chgData name="Kyle Clark" userId="8386f11d-aac6-4cfc-9b3b-2b64aed7b16f" providerId="ADAL" clId="{CB6F72AA-A21F-134F-B7C9-D71D148C0BA9}" dt="2023-01-31T13:31:31.339" v="20" actId="14861"/>
        <pc:sldMkLst>
          <pc:docMk/>
          <pc:sldMk cId="0" sldId="583"/>
        </pc:sldMkLst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45" creationId="{BFCC4F78-2384-4F42-A36F-683C24915F8C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46" creationId="{5646D72B-183F-4139-B497-639D751000CA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47" creationId="{FA2578EE-3FFE-43FD-8C70-8BA811E969CB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49" creationId="{CA561A93-010C-4678-A059-AD511F433D51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67" creationId="{F2425479-DA35-49DC-B8D8-6A43DF7041DA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68" creationId="{79725175-F503-4689-8660-ACC79371803F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70" creationId="{8BE2E0E1-05AB-4D48-A779-9EF718879954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71" creationId="{A3305E9C-2A21-4D35-B718-D1FDD42315C4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72" creationId="{C3A75E44-CFDC-4808-B1E6-A1A9CE00C892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73" creationId="{03D86961-937C-4740-8E07-C23A5131E700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28672" creationId="{A2F4B145-B603-45D9-B706-67DE0ECD5261}"/>
          </ac:spMkLst>
        </pc:spChg>
        <pc:graphicFrameChg chg="del">
          <ac:chgData name="Kyle Clark" userId="8386f11d-aac6-4cfc-9b3b-2b64aed7b16f" providerId="ADAL" clId="{CB6F72AA-A21F-134F-B7C9-D71D148C0BA9}" dt="2023-01-31T13:29:30.066" v="14" actId="478"/>
          <ac:graphicFrameMkLst>
            <pc:docMk/>
            <pc:sldMk cId="0" sldId="583"/>
            <ac:graphicFrameMk id="44" creationId="{D1ADA2A4-26B9-4105-B60D-DDFCD109416D}"/>
          </ac:graphicFrameMkLst>
        </pc:graphicFrameChg>
        <pc:picChg chg="add mod modCrop">
          <ac:chgData name="Kyle Clark" userId="8386f11d-aac6-4cfc-9b3b-2b64aed7b16f" providerId="ADAL" clId="{CB6F72AA-A21F-134F-B7C9-D71D148C0BA9}" dt="2023-01-31T13:31:31.339" v="20" actId="14861"/>
          <ac:picMkLst>
            <pc:docMk/>
            <pc:sldMk cId="0" sldId="583"/>
            <ac:picMk id="34" creationId="{0BD7AD90-B0AE-2548-9B18-127E2985CDE4}"/>
          </ac:picMkLst>
        </pc:picChg>
        <pc:cxnChg chg="del">
          <ac:chgData name="Kyle Clark" userId="8386f11d-aac6-4cfc-9b3b-2b64aed7b16f" providerId="ADAL" clId="{CB6F72AA-A21F-134F-B7C9-D71D148C0BA9}" dt="2023-01-31T13:29:30.066" v="14" actId="478"/>
          <ac:cxnSpMkLst>
            <pc:docMk/>
            <pc:sldMk cId="0" sldId="583"/>
            <ac:cxnSpMk id="74" creationId="{83961DB6-C16D-4943-8310-B7AB02ABE057}"/>
          </ac:cxnSpMkLst>
        </pc:cxnChg>
      </pc:sldChg>
      <pc:sldChg chg="modSp mod">
        <pc:chgData name="Kyle Clark" userId="8386f11d-aac6-4cfc-9b3b-2b64aed7b16f" providerId="ADAL" clId="{CB6F72AA-A21F-134F-B7C9-D71D148C0BA9}" dt="2023-01-31T13:27:47.452" v="6" actId="14100"/>
        <pc:sldMkLst>
          <pc:docMk/>
          <pc:sldMk cId="1728393537" sldId="621"/>
        </pc:sldMkLst>
        <pc:picChg chg="mod modCrop">
          <ac:chgData name="Kyle Clark" userId="8386f11d-aac6-4cfc-9b3b-2b64aed7b16f" providerId="ADAL" clId="{CB6F72AA-A21F-134F-B7C9-D71D148C0BA9}" dt="2023-01-31T13:27:47.452" v="6" actId="14100"/>
          <ac:picMkLst>
            <pc:docMk/>
            <pc:sldMk cId="1728393537" sldId="621"/>
            <ac:picMk id="3" creationId="{6BC075CE-5625-45C9-BE52-6C6D2C68086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BA7957-E6B8-4CC0-AA60-86975BB1C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341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l"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Revised:</a:t>
            </a:r>
          </a:p>
          <a:p>
            <a:pPr>
              <a:defRPr/>
            </a:pPr>
            <a:r>
              <a:rPr lang="en-US" dirty="0"/>
              <a:t>02/2018</a:t>
            </a:r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ctr"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DWI Detection and Standardized Field Sobriety Testing</a:t>
            </a:r>
          </a:p>
          <a:p>
            <a:pPr>
              <a:defRPr/>
            </a:pPr>
            <a:r>
              <a:rPr lang="en-US" dirty="0"/>
              <a:t>Overview of Detection, Note Taking, and Testimony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559552" y="9160489"/>
            <a:ext cx="1755648" cy="377752"/>
          </a:xfrm>
          <a:prstGeom prst="rect">
            <a:avLst/>
          </a:prstGeom>
        </p:spPr>
        <p:txBody>
          <a:bodyPr vert="horz" lIns="95747" tIns="47873" rIns="95747" bIns="47873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Session 4</a:t>
            </a:r>
          </a:p>
          <a:p>
            <a:r>
              <a:rPr lang="en-US" dirty="0"/>
              <a:t>Page </a:t>
            </a:r>
            <a:fld id="{BD6F2C32-D3FA-41B1-ACC5-42BC30F7278A}" type="slidenum">
              <a:rPr lang="en-US" smtClean="0"/>
              <a:pPr/>
              <a:t>‹#›</a:t>
            </a:fld>
            <a:r>
              <a:rPr lang="en-US" dirty="0"/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8568209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114000"/>
      </a:lnSpc>
      <a:spcBef>
        <a:spcPts val="600"/>
      </a:spcBef>
      <a:spcAft>
        <a:spcPts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ts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ts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ts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ts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319088"/>
            <a:ext cx="3290887" cy="2468562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582507" y="4561226"/>
            <a:ext cx="6185747" cy="43185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>
              <a:latin typeface="+mn-lt"/>
            </a:endParaRPr>
          </a:p>
          <a:p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693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8288"/>
            <a:ext cx="3290887" cy="2468562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319088"/>
            <a:ext cx="3290887" cy="2468562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82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743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179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219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5013" y="268288"/>
            <a:ext cx="3290887" cy="2468562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numCol="1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96522"/>
              </p:ext>
            </p:extLst>
          </p:nvPr>
        </p:nvGraphicFramePr>
        <p:xfrm>
          <a:off x="431372" y="3524812"/>
          <a:ext cx="6438168" cy="1742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9084">
                  <a:extLst>
                    <a:ext uri="{9D8B030D-6E8A-4147-A177-3AD203B41FA5}">
                      <a16:colId xmlns:a16="http://schemas.microsoft.com/office/drawing/2014/main" val="1433522498"/>
                    </a:ext>
                  </a:extLst>
                </a:gridCol>
                <a:gridCol w="3219084">
                  <a:extLst>
                    <a:ext uri="{9D8B030D-6E8A-4147-A177-3AD203B41FA5}">
                      <a16:colId xmlns:a16="http://schemas.microsoft.com/office/drawing/2014/main" val="3961321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Vague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Clear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44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Made an illegal left turn on Jefferson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From Main, turned left (north bound) on Jefferson, which is one way south bound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Drove erratically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Weaving from side to side. Crossed center line twice and drove on shoulder three times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1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Driver appeared drunk, shaking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Driver’s eyes bloodshot; gaze fixed; Strong odor of alcoholic beverage on driver’s breath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807820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5013" y="242888"/>
            <a:ext cx="3290887" cy="2468562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144" y="3174999"/>
            <a:ext cx="6534912" cy="5985489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605011"/>
              </p:ext>
            </p:extLst>
          </p:nvPr>
        </p:nvGraphicFramePr>
        <p:xfrm>
          <a:off x="390144" y="3478818"/>
          <a:ext cx="6534912" cy="1596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7456">
                  <a:extLst>
                    <a:ext uri="{9D8B030D-6E8A-4147-A177-3AD203B41FA5}">
                      <a16:colId xmlns:a16="http://schemas.microsoft.com/office/drawing/2014/main" val="899471383"/>
                    </a:ext>
                  </a:extLst>
                </a:gridCol>
                <a:gridCol w="3267456">
                  <a:extLst>
                    <a:ext uri="{9D8B030D-6E8A-4147-A177-3AD203B41FA5}">
                      <a16:colId xmlns:a16="http://schemas.microsoft.com/office/drawing/2014/main" val="488856752"/>
                    </a:ext>
                  </a:extLst>
                </a:gridCol>
              </a:tblGrid>
              <a:tr h="40314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Vague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Clear</a:t>
                      </a:r>
                      <a:r>
                        <a:rPr lang="en-US" b="1" baseline="0" dirty="0"/>
                        <a:t> Language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09682"/>
                  </a:ext>
                </a:extLst>
              </a:tr>
              <a:tr h="2786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Vehicle stopped in unusual fashion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Vehicle struck, climbed</a:t>
                      </a:r>
                      <a:r>
                        <a:rPr lang="en-US" baseline="0" dirty="0"/>
                        <a:t> curb; stopped on sidewalk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73244"/>
                  </a:ext>
                </a:extLst>
              </a:tr>
              <a:tr h="40314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Vehicle crossed the center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Vehicle drifted completely into the opposing traffic 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12762"/>
                  </a:ext>
                </a:extLst>
              </a:tr>
              <a:tr h="27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040711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82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773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9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401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55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3111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306388"/>
            <a:ext cx="3290887" cy="2468562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42888"/>
            <a:ext cx="3290887" cy="2468562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8288"/>
            <a:ext cx="3290887" cy="2468562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5588"/>
            <a:ext cx="3290887" cy="2468562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613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143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889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</a:pPr>
            <a:endParaRPr lang="en-US" b="0" i="0" u="sng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2455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61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332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8288"/>
            <a:ext cx="3290887" cy="2468562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8288"/>
            <a:ext cx="3290887" cy="246856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5775" y="649469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4-</a:t>
            </a:r>
            <a:fld id="{ECE5BD28-A852-471A-92B6-EEB8556C3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18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45920"/>
            <a:ext cx="8229600" cy="4386726"/>
          </a:xfr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1800" b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5775" y="649469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4-</a:t>
            </a:r>
            <a:fld id="{ECE5BD28-A852-471A-92B6-EEB8556C3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1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572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</a:defRPr>
            </a:lvl1pPr>
            <a:lvl2pPr marL="457200" indent="-227013">
              <a:buFont typeface="Arial" panose="020B0604020202020204" pitchFamily="34" charset="0"/>
              <a:buChar char="–"/>
              <a:defRPr sz="2600" b="0">
                <a:solidFill>
                  <a:srgbClr val="000000"/>
                </a:solidFill>
              </a:defRPr>
            </a:lvl2pPr>
            <a:lvl3pPr marL="1028700" indent="-341313"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</a:defRPr>
            </a:lvl3pPr>
            <a:lvl4pPr marL="1371600" indent="-342900">
              <a:buFont typeface="Courier New" panose="02070309020205020404" pitchFamily="49" charset="0"/>
              <a:buChar char="o"/>
              <a:defRPr sz="2600" b="0">
                <a:solidFill>
                  <a:srgbClr val="000000"/>
                </a:solidFill>
              </a:defRPr>
            </a:lvl4pPr>
            <a:lvl5pPr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9FBE5-2558-4A26-84EB-41F25BE8E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08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5775" y="649469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4-</a:t>
            </a:r>
            <a:fld id="{ECE5BD28-A852-471A-92B6-EEB8556C3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7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57200" y="64008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45920"/>
            <a:ext cx="82296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337262-EF69-4777-9ED6-6B13860DEEE1}"/>
              </a:ext>
            </a:extLst>
          </p:cNvPr>
          <p:cNvSpPr/>
          <p:nvPr userDrawn="1"/>
        </p:nvSpPr>
        <p:spPr>
          <a:xfrm>
            <a:off x="0" y="6492875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D022D2-3CD1-41F8-9735-7E21143309CF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E8F08886-5227-4B09-BB15-C497100099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932" y="17561"/>
            <a:ext cx="787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spc="300" dirty="0">
                <a:solidFill>
                  <a:srgbClr val="FFFFFF"/>
                </a:solidFill>
                <a:latin typeface="Arial Narrow" panose="020B0606020202030204" pitchFamily="34" charset="0"/>
              </a:rPr>
              <a:t>Session 4 – Overview of Detection, Note Taking, and Testimony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D71F22-EDE4-4388-ACC5-FA5DBB2925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AD4B5F33-A710-46CC-9B50-70B8EB35AD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125" y="6508750"/>
            <a:ext cx="6361113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0" dirty="0">
                <a:solidFill>
                  <a:schemeClr val="bg1"/>
                </a:solidFill>
                <a:latin typeface="Arial Black" panose="020B0A04020102020204" pitchFamily="34" charset="0"/>
              </a:rPr>
              <a:t>DWI DETECTION &amp; SFST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FB12A42-B890-4A6A-8B91-3992CCE05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775" y="6497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spc="300">
                <a:solidFill>
                  <a:schemeClr val="bg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4-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2" r:id="rId2"/>
    <p:sldLayoutId id="2147483783" r:id="rId3"/>
    <p:sldLayoutId id="2147483781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5715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600" b="0">
          <a:solidFill>
            <a:srgbClr val="000000"/>
          </a:solidFill>
          <a:latin typeface="+mj-lt"/>
        </a:defRPr>
      </a:lvl2pPr>
      <a:lvl3pPr marL="914400" indent="-3429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3pPr>
      <a:lvl4pPr marL="1257300" indent="-342900" algn="l" rtl="0" eaLnBrk="0" fontAlgn="base" hangingPunct="0">
        <a:spcBef>
          <a:spcPct val="0"/>
        </a:spcBef>
        <a:spcAft>
          <a:spcPct val="0"/>
        </a:spcAft>
        <a:buFont typeface="Courier New" panose="02070309020205020404" pitchFamily="49" charset="0"/>
        <a:buChar char="o"/>
        <a:defRPr sz="2600" b="0">
          <a:solidFill>
            <a:srgbClr val="000000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000">
          <a:solidFill>
            <a:srgbClr val="003366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3035" y="1616576"/>
            <a:ext cx="3556000" cy="854075"/>
          </a:xfrm>
        </p:spPr>
        <p:txBody>
          <a:bodyPr/>
          <a:lstStyle/>
          <a:p>
            <a:r>
              <a:rPr lang="en-US" altLang="en-US" dirty="0"/>
              <a:t>Session 4</a:t>
            </a: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88493" y="2514599"/>
            <a:ext cx="4905084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Overview of Detection,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Note Taking,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and Testimony</a:t>
            </a:r>
          </a:p>
        </p:txBody>
      </p:sp>
      <p:pic>
        <p:nvPicPr>
          <p:cNvPr id="17409" name="Picture 1" descr="C:\Users\Kathleen\Desktop\1_NHTSA pictures 2012\0391_du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1898" y="1655904"/>
            <a:ext cx="3767879" cy="25123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9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5660044"/>
            <a:ext cx="1136643" cy="759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3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0841AC6-0C94-442A-93C0-98CB51CACEB4}"/>
              </a:ext>
            </a:extLst>
          </p:cNvPr>
          <p:cNvSpPr/>
          <p:nvPr/>
        </p:nvSpPr>
        <p:spPr>
          <a:xfrm>
            <a:off x="7604279" y="2290655"/>
            <a:ext cx="1463040" cy="218344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C20ED2D-950F-4DA7-B4E4-650CAA7E8A51}"/>
              </a:ext>
            </a:extLst>
          </p:cNvPr>
          <p:cNvSpPr/>
          <p:nvPr/>
        </p:nvSpPr>
        <p:spPr>
          <a:xfrm rot="5400000">
            <a:off x="7455199" y="3291840"/>
            <a:ext cx="457200" cy="274320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CF1135-B017-42EE-B30A-1635713CB593}"/>
              </a:ext>
            </a:extLst>
          </p:cNvPr>
          <p:cNvSpPr/>
          <p:nvPr/>
        </p:nvSpPr>
        <p:spPr>
          <a:xfrm>
            <a:off x="6103521" y="2290655"/>
            <a:ext cx="1463040" cy="21834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649014"/>
          </a:xfrm>
        </p:spPr>
        <p:txBody>
          <a:bodyPr/>
          <a:lstStyle/>
          <a:p>
            <a:r>
              <a:rPr lang="en-US" altLang="en-US" dirty="0"/>
              <a:t>Arrest Decision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E707E-6D47-42A5-85AD-662AA0112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2F6FD29-8E7E-47AF-AC4A-170C9C38B938}"/>
              </a:ext>
            </a:extLst>
          </p:cNvPr>
          <p:cNvSpPr/>
          <p:nvPr/>
        </p:nvSpPr>
        <p:spPr>
          <a:xfrm rot="5400000">
            <a:off x="5958291" y="3291840"/>
            <a:ext cx="457200" cy="274320"/>
          </a:xfrm>
          <a:prstGeom prst="triangl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48FDED-5BC7-47FA-ADF5-7ACD5502EE76}"/>
              </a:ext>
            </a:extLst>
          </p:cNvPr>
          <p:cNvSpPr/>
          <p:nvPr/>
        </p:nvSpPr>
        <p:spPr>
          <a:xfrm>
            <a:off x="4602763" y="2290655"/>
            <a:ext cx="1463040" cy="218344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F996594-9334-48EC-ACA3-62E64CE49EB7}"/>
              </a:ext>
            </a:extLst>
          </p:cNvPr>
          <p:cNvSpPr/>
          <p:nvPr/>
        </p:nvSpPr>
        <p:spPr>
          <a:xfrm rot="5400000">
            <a:off x="4456308" y="3291840"/>
            <a:ext cx="457200" cy="274320"/>
          </a:xfrm>
          <a:prstGeom prst="triangl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90A730-6DB9-492E-A7B4-7D08F1AD1F20}"/>
              </a:ext>
            </a:extLst>
          </p:cNvPr>
          <p:cNvSpPr/>
          <p:nvPr/>
        </p:nvSpPr>
        <p:spPr>
          <a:xfrm>
            <a:off x="3102005" y="2290655"/>
            <a:ext cx="1463040" cy="218344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5BA4ADD-0D5B-4F35-93BE-3D9145BFAF38}"/>
              </a:ext>
            </a:extLst>
          </p:cNvPr>
          <p:cNvSpPr/>
          <p:nvPr/>
        </p:nvSpPr>
        <p:spPr>
          <a:xfrm rot="5400000">
            <a:off x="2953598" y="3291840"/>
            <a:ext cx="457200" cy="274320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D1CA33-C772-421A-9986-D494A27E429D}"/>
              </a:ext>
            </a:extLst>
          </p:cNvPr>
          <p:cNvSpPr/>
          <p:nvPr/>
        </p:nvSpPr>
        <p:spPr>
          <a:xfrm>
            <a:off x="1601247" y="2290655"/>
            <a:ext cx="1463040" cy="218344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47A19D2-31C2-4955-A7D5-2FE7593659C0}"/>
              </a:ext>
            </a:extLst>
          </p:cNvPr>
          <p:cNvSpPr/>
          <p:nvPr/>
        </p:nvSpPr>
        <p:spPr>
          <a:xfrm rot="5400000">
            <a:off x="1452396" y="3245452"/>
            <a:ext cx="45720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55CA90-2C28-4EE6-AA56-8CB81EF9EB43}"/>
              </a:ext>
            </a:extLst>
          </p:cNvPr>
          <p:cNvSpPr/>
          <p:nvPr/>
        </p:nvSpPr>
        <p:spPr>
          <a:xfrm>
            <a:off x="100489" y="2290655"/>
            <a:ext cx="1463040" cy="218344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30D25-EAB4-4FE7-9E28-69CC8653AC85}"/>
              </a:ext>
            </a:extLst>
          </p:cNvPr>
          <p:cNvSpPr txBox="1"/>
          <p:nvPr/>
        </p:nvSpPr>
        <p:spPr>
          <a:xfrm>
            <a:off x="112852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AA96B6-E7E1-46C5-8F7B-FD04828979B0}"/>
              </a:ext>
            </a:extLst>
          </p:cNvPr>
          <p:cNvSpPr txBox="1"/>
          <p:nvPr/>
        </p:nvSpPr>
        <p:spPr>
          <a:xfrm>
            <a:off x="1598220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324713-AEA0-434C-BC4D-30947EAC4D3E}"/>
              </a:ext>
            </a:extLst>
          </p:cNvPr>
          <p:cNvSpPr txBox="1"/>
          <p:nvPr/>
        </p:nvSpPr>
        <p:spPr>
          <a:xfrm>
            <a:off x="3104002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38302A-2716-486C-93ED-A4E231D675BB}"/>
              </a:ext>
            </a:extLst>
          </p:cNvPr>
          <p:cNvSpPr txBox="1"/>
          <p:nvPr/>
        </p:nvSpPr>
        <p:spPr>
          <a:xfrm>
            <a:off x="4616711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0F4303-4D29-4C43-839E-B93A44A14F73}"/>
              </a:ext>
            </a:extLst>
          </p:cNvPr>
          <p:cNvSpPr txBox="1"/>
          <p:nvPr/>
        </p:nvSpPr>
        <p:spPr>
          <a:xfrm>
            <a:off x="6101216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0BDA26-E9A1-42CD-82A6-FDD04FB8459A}"/>
              </a:ext>
            </a:extLst>
          </p:cNvPr>
          <p:cNvSpPr txBox="1"/>
          <p:nvPr/>
        </p:nvSpPr>
        <p:spPr>
          <a:xfrm>
            <a:off x="7607892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ACBE0-A190-44E1-B890-95D7F9BA7B9E}"/>
              </a:ext>
            </a:extLst>
          </p:cNvPr>
          <p:cNvSpPr txBox="1"/>
          <p:nvPr/>
        </p:nvSpPr>
        <p:spPr>
          <a:xfrm>
            <a:off x="133455" y="3305582"/>
            <a:ext cx="139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Initial observation of vehicle operation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5A3FA7-A41C-44AB-B10D-99F325722E42}"/>
              </a:ext>
            </a:extLst>
          </p:cNvPr>
          <p:cNvSpPr txBox="1"/>
          <p:nvPr/>
        </p:nvSpPr>
        <p:spPr>
          <a:xfrm>
            <a:off x="1641715" y="3798025"/>
            <a:ext cx="139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Observation of the stop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005B3-96DF-4FE4-AA01-095EAD61F9B9}"/>
              </a:ext>
            </a:extLst>
          </p:cNvPr>
          <p:cNvSpPr txBox="1"/>
          <p:nvPr/>
        </p:nvSpPr>
        <p:spPr>
          <a:xfrm>
            <a:off x="3121782" y="3551803"/>
            <a:ext cx="143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Face to face observation and interview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99E191-1DC4-407F-9A9E-74F7446C015C}"/>
              </a:ext>
            </a:extLst>
          </p:cNvPr>
          <p:cNvSpPr txBox="1"/>
          <p:nvPr/>
        </p:nvSpPr>
        <p:spPr>
          <a:xfrm>
            <a:off x="4638911" y="3798025"/>
            <a:ext cx="139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Observation of the exit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FE0886-53A2-4718-A936-3E3B7CC96C0E}"/>
              </a:ext>
            </a:extLst>
          </p:cNvPr>
          <p:cNvSpPr txBox="1"/>
          <p:nvPr/>
        </p:nvSpPr>
        <p:spPr>
          <a:xfrm>
            <a:off x="6138637" y="4044246"/>
            <a:ext cx="139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SFSTs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DD2109-D6B1-4BB8-87D9-95A858F21E98}"/>
              </a:ext>
            </a:extLst>
          </p:cNvPr>
          <p:cNvSpPr txBox="1"/>
          <p:nvPr/>
        </p:nvSpPr>
        <p:spPr>
          <a:xfrm>
            <a:off x="7627706" y="3798025"/>
            <a:ext cx="139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Preliminary breath test</a:t>
            </a:r>
          </a:p>
        </p:txBody>
      </p:sp>
      <p:pic>
        <p:nvPicPr>
          <p:cNvPr id="43" name="Graphic 42" descr="Car">
            <a:extLst>
              <a:ext uri="{FF2B5EF4-FFF2-40B4-BE49-F238E27FC236}">
                <a16:creationId xmlns:a16="http://schemas.microsoft.com/office/drawing/2014/main" id="{95306A98-4D57-4E12-A948-2F0E6CB79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198" y="2492218"/>
            <a:ext cx="914400" cy="914400"/>
          </a:xfrm>
          <a:prstGeom prst="rect">
            <a:avLst/>
          </a:prstGeom>
        </p:spPr>
      </p:pic>
      <p:pic>
        <p:nvPicPr>
          <p:cNvPr id="45" name="Graphic 44" descr="Siren">
            <a:extLst>
              <a:ext uri="{FF2B5EF4-FFF2-40B4-BE49-F238E27FC236}">
                <a16:creationId xmlns:a16="http://schemas.microsoft.com/office/drawing/2014/main" id="{8E101DC3-3D2B-4B5D-A3D7-626B53507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1414" y="2450209"/>
            <a:ext cx="914400" cy="914400"/>
          </a:xfrm>
          <a:prstGeom prst="rect">
            <a:avLst/>
          </a:prstGeom>
        </p:spPr>
      </p:pic>
      <p:pic>
        <p:nvPicPr>
          <p:cNvPr id="47" name="Graphic 46" descr="Police">
            <a:extLst>
              <a:ext uri="{FF2B5EF4-FFF2-40B4-BE49-F238E27FC236}">
                <a16:creationId xmlns:a16="http://schemas.microsoft.com/office/drawing/2014/main" id="{FE7DD976-64CB-42FB-92FD-8B5A026E79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7841" y="2592614"/>
            <a:ext cx="914400" cy="914400"/>
          </a:xfrm>
          <a:prstGeom prst="rect">
            <a:avLst/>
          </a:prstGeom>
        </p:spPr>
      </p:pic>
      <p:pic>
        <p:nvPicPr>
          <p:cNvPr id="53" name="Graphic 52" descr="User">
            <a:extLst>
              <a:ext uri="{FF2B5EF4-FFF2-40B4-BE49-F238E27FC236}">
                <a16:creationId xmlns:a16="http://schemas.microsoft.com/office/drawing/2014/main" id="{B1006AFB-7778-4162-9297-F06DAE3F18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81909" y="2525127"/>
            <a:ext cx="914400" cy="914400"/>
          </a:xfrm>
          <a:prstGeom prst="rect">
            <a:avLst/>
          </a:prstGeom>
        </p:spPr>
      </p:pic>
      <p:pic>
        <p:nvPicPr>
          <p:cNvPr id="55" name="Graphic 54" descr="Crawl">
            <a:extLst>
              <a:ext uri="{FF2B5EF4-FFF2-40B4-BE49-F238E27FC236}">
                <a16:creationId xmlns:a16="http://schemas.microsoft.com/office/drawing/2014/main" id="{89C525E4-611F-4F01-AB4B-8A31F5BC01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7083" y="2525127"/>
            <a:ext cx="914400" cy="914400"/>
          </a:xfrm>
          <a:prstGeom prst="rect">
            <a:avLst/>
          </a:pr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2C0F5B7-42BC-4B60-BB87-6A2DE051CC6E}"/>
              </a:ext>
            </a:extLst>
          </p:cNvPr>
          <p:cNvSpPr/>
          <p:nvPr/>
        </p:nvSpPr>
        <p:spPr>
          <a:xfrm>
            <a:off x="3445212" y="2715627"/>
            <a:ext cx="762000" cy="533400"/>
          </a:xfrm>
          <a:custGeom>
            <a:avLst/>
            <a:gdLst>
              <a:gd name="connsiteX0" fmla="*/ 685800 w 762000"/>
              <a:gd name="connsiteY0" fmla="*/ 228600 h 533400"/>
              <a:gd name="connsiteX1" fmla="*/ 457200 w 762000"/>
              <a:gd name="connsiteY1" fmla="*/ 228600 h 533400"/>
              <a:gd name="connsiteX2" fmla="*/ 457200 w 762000"/>
              <a:gd name="connsiteY2" fmla="*/ 190500 h 533400"/>
              <a:gd name="connsiteX3" fmla="*/ 685800 w 762000"/>
              <a:gd name="connsiteY3" fmla="*/ 190500 h 533400"/>
              <a:gd name="connsiteX4" fmla="*/ 685800 w 762000"/>
              <a:gd name="connsiteY4" fmla="*/ 228600 h 533400"/>
              <a:gd name="connsiteX5" fmla="*/ 685800 w 762000"/>
              <a:gd name="connsiteY5" fmla="*/ 342900 h 533400"/>
              <a:gd name="connsiteX6" fmla="*/ 457200 w 762000"/>
              <a:gd name="connsiteY6" fmla="*/ 342900 h 533400"/>
              <a:gd name="connsiteX7" fmla="*/ 457200 w 762000"/>
              <a:gd name="connsiteY7" fmla="*/ 304800 h 533400"/>
              <a:gd name="connsiteX8" fmla="*/ 685800 w 762000"/>
              <a:gd name="connsiteY8" fmla="*/ 304800 h 533400"/>
              <a:gd name="connsiteX9" fmla="*/ 685800 w 762000"/>
              <a:gd name="connsiteY9" fmla="*/ 342900 h 533400"/>
              <a:gd name="connsiteX10" fmla="*/ 685800 w 762000"/>
              <a:gd name="connsiteY10" fmla="*/ 457200 h 533400"/>
              <a:gd name="connsiteX11" fmla="*/ 457200 w 762000"/>
              <a:gd name="connsiteY11" fmla="*/ 457200 h 533400"/>
              <a:gd name="connsiteX12" fmla="*/ 457200 w 762000"/>
              <a:gd name="connsiteY12" fmla="*/ 419100 h 533400"/>
              <a:gd name="connsiteX13" fmla="*/ 685800 w 762000"/>
              <a:gd name="connsiteY13" fmla="*/ 419100 h 533400"/>
              <a:gd name="connsiteX14" fmla="*/ 685800 w 762000"/>
              <a:gd name="connsiteY14" fmla="*/ 457200 h 533400"/>
              <a:gd name="connsiteX15" fmla="*/ 381000 w 762000"/>
              <a:gd name="connsiteY15" fmla="*/ 457200 h 533400"/>
              <a:gd name="connsiteX16" fmla="*/ 76200 w 762000"/>
              <a:gd name="connsiteY16" fmla="*/ 457200 h 533400"/>
              <a:gd name="connsiteX17" fmla="*/ 76200 w 762000"/>
              <a:gd name="connsiteY17" fmla="*/ 381000 h 533400"/>
              <a:gd name="connsiteX18" fmla="*/ 91440 w 762000"/>
              <a:gd name="connsiteY18" fmla="*/ 350520 h 533400"/>
              <a:gd name="connsiteX19" fmla="*/ 165735 w 762000"/>
              <a:gd name="connsiteY19" fmla="*/ 314325 h 533400"/>
              <a:gd name="connsiteX20" fmla="*/ 228600 w 762000"/>
              <a:gd name="connsiteY20" fmla="*/ 304800 h 533400"/>
              <a:gd name="connsiteX21" fmla="*/ 291465 w 762000"/>
              <a:gd name="connsiteY21" fmla="*/ 314325 h 533400"/>
              <a:gd name="connsiteX22" fmla="*/ 365760 w 762000"/>
              <a:gd name="connsiteY22" fmla="*/ 350520 h 533400"/>
              <a:gd name="connsiteX23" fmla="*/ 381000 w 762000"/>
              <a:gd name="connsiteY23" fmla="*/ 381000 h 533400"/>
              <a:gd name="connsiteX24" fmla="*/ 381000 w 762000"/>
              <a:gd name="connsiteY24" fmla="*/ 457200 h 533400"/>
              <a:gd name="connsiteX25" fmla="*/ 228600 w 762000"/>
              <a:gd name="connsiteY25" fmla="*/ 133350 h 533400"/>
              <a:gd name="connsiteX26" fmla="*/ 304800 w 762000"/>
              <a:gd name="connsiteY26" fmla="*/ 209550 h 533400"/>
              <a:gd name="connsiteX27" fmla="*/ 228600 w 762000"/>
              <a:gd name="connsiteY27" fmla="*/ 285750 h 533400"/>
              <a:gd name="connsiteX28" fmla="*/ 152400 w 762000"/>
              <a:gd name="connsiteY28" fmla="*/ 209550 h 533400"/>
              <a:gd name="connsiteX29" fmla="*/ 228600 w 762000"/>
              <a:gd name="connsiteY29" fmla="*/ 133350 h 533400"/>
              <a:gd name="connsiteX30" fmla="*/ 723900 w 762000"/>
              <a:gd name="connsiteY30" fmla="*/ 0 h 533400"/>
              <a:gd name="connsiteX31" fmla="*/ 476250 w 762000"/>
              <a:gd name="connsiteY31" fmla="*/ 0 h 533400"/>
              <a:gd name="connsiteX32" fmla="*/ 400050 w 762000"/>
              <a:gd name="connsiteY32" fmla="*/ 76200 h 533400"/>
              <a:gd name="connsiteX33" fmla="*/ 361950 w 762000"/>
              <a:gd name="connsiteY33" fmla="*/ 76200 h 533400"/>
              <a:gd name="connsiteX34" fmla="*/ 285750 w 762000"/>
              <a:gd name="connsiteY34" fmla="*/ 0 h 533400"/>
              <a:gd name="connsiteX35" fmla="*/ 38100 w 762000"/>
              <a:gd name="connsiteY35" fmla="*/ 0 h 533400"/>
              <a:gd name="connsiteX36" fmla="*/ 0 w 762000"/>
              <a:gd name="connsiteY36" fmla="*/ 38100 h 533400"/>
              <a:gd name="connsiteX37" fmla="*/ 0 w 762000"/>
              <a:gd name="connsiteY37" fmla="*/ 495300 h 533400"/>
              <a:gd name="connsiteX38" fmla="*/ 38100 w 762000"/>
              <a:gd name="connsiteY38" fmla="*/ 533400 h 533400"/>
              <a:gd name="connsiteX39" fmla="*/ 723900 w 762000"/>
              <a:gd name="connsiteY39" fmla="*/ 533400 h 533400"/>
              <a:gd name="connsiteX40" fmla="*/ 762000 w 762000"/>
              <a:gd name="connsiteY40" fmla="*/ 495300 h 533400"/>
              <a:gd name="connsiteX41" fmla="*/ 762000 w 762000"/>
              <a:gd name="connsiteY41" fmla="*/ 38100 h 533400"/>
              <a:gd name="connsiteX42" fmla="*/ 723900 w 762000"/>
              <a:gd name="connsiteY42" fmla="*/ 0 h 533400"/>
              <a:gd name="connsiteX0" fmla="*/ 685800 w 762000"/>
              <a:gd name="connsiteY0" fmla="*/ 228600 h 533400"/>
              <a:gd name="connsiteX1" fmla="*/ 457200 w 762000"/>
              <a:gd name="connsiteY1" fmla="*/ 228600 h 533400"/>
              <a:gd name="connsiteX2" fmla="*/ 457200 w 762000"/>
              <a:gd name="connsiteY2" fmla="*/ 190500 h 533400"/>
              <a:gd name="connsiteX3" fmla="*/ 685800 w 762000"/>
              <a:gd name="connsiteY3" fmla="*/ 190500 h 533400"/>
              <a:gd name="connsiteX4" fmla="*/ 685800 w 762000"/>
              <a:gd name="connsiteY4" fmla="*/ 228600 h 533400"/>
              <a:gd name="connsiteX5" fmla="*/ 685800 w 762000"/>
              <a:gd name="connsiteY5" fmla="*/ 342900 h 533400"/>
              <a:gd name="connsiteX6" fmla="*/ 457200 w 762000"/>
              <a:gd name="connsiteY6" fmla="*/ 342900 h 533400"/>
              <a:gd name="connsiteX7" fmla="*/ 457200 w 762000"/>
              <a:gd name="connsiteY7" fmla="*/ 304800 h 533400"/>
              <a:gd name="connsiteX8" fmla="*/ 685800 w 762000"/>
              <a:gd name="connsiteY8" fmla="*/ 304800 h 533400"/>
              <a:gd name="connsiteX9" fmla="*/ 685800 w 762000"/>
              <a:gd name="connsiteY9" fmla="*/ 342900 h 533400"/>
              <a:gd name="connsiteX10" fmla="*/ 685800 w 762000"/>
              <a:gd name="connsiteY10" fmla="*/ 457200 h 533400"/>
              <a:gd name="connsiteX11" fmla="*/ 457200 w 762000"/>
              <a:gd name="connsiteY11" fmla="*/ 457200 h 533400"/>
              <a:gd name="connsiteX12" fmla="*/ 457200 w 762000"/>
              <a:gd name="connsiteY12" fmla="*/ 419100 h 533400"/>
              <a:gd name="connsiteX13" fmla="*/ 685800 w 762000"/>
              <a:gd name="connsiteY13" fmla="*/ 419100 h 533400"/>
              <a:gd name="connsiteX14" fmla="*/ 685800 w 762000"/>
              <a:gd name="connsiteY14" fmla="*/ 457200 h 533400"/>
              <a:gd name="connsiteX15" fmla="*/ 381000 w 762000"/>
              <a:gd name="connsiteY15" fmla="*/ 457200 h 533400"/>
              <a:gd name="connsiteX16" fmla="*/ 76200 w 762000"/>
              <a:gd name="connsiteY16" fmla="*/ 457200 h 533400"/>
              <a:gd name="connsiteX17" fmla="*/ 76200 w 762000"/>
              <a:gd name="connsiteY17" fmla="*/ 381000 h 533400"/>
              <a:gd name="connsiteX18" fmla="*/ 91440 w 762000"/>
              <a:gd name="connsiteY18" fmla="*/ 350520 h 533400"/>
              <a:gd name="connsiteX19" fmla="*/ 165735 w 762000"/>
              <a:gd name="connsiteY19" fmla="*/ 314325 h 533400"/>
              <a:gd name="connsiteX20" fmla="*/ 228600 w 762000"/>
              <a:gd name="connsiteY20" fmla="*/ 304800 h 533400"/>
              <a:gd name="connsiteX21" fmla="*/ 291465 w 762000"/>
              <a:gd name="connsiteY21" fmla="*/ 314325 h 533400"/>
              <a:gd name="connsiteX22" fmla="*/ 365760 w 762000"/>
              <a:gd name="connsiteY22" fmla="*/ 350520 h 533400"/>
              <a:gd name="connsiteX23" fmla="*/ 381000 w 762000"/>
              <a:gd name="connsiteY23" fmla="*/ 381000 h 533400"/>
              <a:gd name="connsiteX24" fmla="*/ 381000 w 762000"/>
              <a:gd name="connsiteY24" fmla="*/ 457200 h 533400"/>
              <a:gd name="connsiteX25" fmla="*/ 228600 w 762000"/>
              <a:gd name="connsiteY25" fmla="*/ 133350 h 533400"/>
              <a:gd name="connsiteX26" fmla="*/ 304800 w 762000"/>
              <a:gd name="connsiteY26" fmla="*/ 209550 h 533400"/>
              <a:gd name="connsiteX27" fmla="*/ 228600 w 762000"/>
              <a:gd name="connsiteY27" fmla="*/ 285750 h 533400"/>
              <a:gd name="connsiteX28" fmla="*/ 152400 w 762000"/>
              <a:gd name="connsiteY28" fmla="*/ 209550 h 533400"/>
              <a:gd name="connsiteX29" fmla="*/ 228600 w 762000"/>
              <a:gd name="connsiteY29" fmla="*/ 133350 h 533400"/>
              <a:gd name="connsiteX30" fmla="*/ 723900 w 762000"/>
              <a:gd name="connsiteY30" fmla="*/ 0 h 533400"/>
              <a:gd name="connsiteX31" fmla="*/ 476250 w 762000"/>
              <a:gd name="connsiteY31" fmla="*/ 0 h 533400"/>
              <a:gd name="connsiteX32" fmla="*/ 400050 w 762000"/>
              <a:gd name="connsiteY32" fmla="*/ 76200 h 533400"/>
              <a:gd name="connsiteX33" fmla="*/ 361950 w 762000"/>
              <a:gd name="connsiteY33" fmla="*/ 76200 h 533400"/>
              <a:gd name="connsiteX34" fmla="*/ 285750 w 762000"/>
              <a:gd name="connsiteY34" fmla="*/ 0 h 533400"/>
              <a:gd name="connsiteX35" fmla="*/ 38100 w 762000"/>
              <a:gd name="connsiteY35" fmla="*/ 0 h 533400"/>
              <a:gd name="connsiteX36" fmla="*/ 0 w 762000"/>
              <a:gd name="connsiteY36" fmla="*/ 38100 h 533400"/>
              <a:gd name="connsiteX37" fmla="*/ 0 w 762000"/>
              <a:gd name="connsiteY37" fmla="*/ 495300 h 533400"/>
              <a:gd name="connsiteX38" fmla="*/ 38100 w 762000"/>
              <a:gd name="connsiteY38" fmla="*/ 533400 h 533400"/>
              <a:gd name="connsiteX39" fmla="*/ 723900 w 762000"/>
              <a:gd name="connsiteY39" fmla="*/ 533400 h 533400"/>
              <a:gd name="connsiteX40" fmla="*/ 762000 w 762000"/>
              <a:gd name="connsiteY40" fmla="*/ 495300 h 533400"/>
              <a:gd name="connsiteX41" fmla="*/ 762000 w 762000"/>
              <a:gd name="connsiteY41" fmla="*/ 38100 h 533400"/>
              <a:gd name="connsiteX42" fmla="*/ 723900 w 762000"/>
              <a:gd name="connsiteY42" fmla="*/ 0 h 533400"/>
              <a:gd name="connsiteX0" fmla="*/ 685800 w 762000"/>
              <a:gd name="connsiteY0" fmla="*/ 228600 h 533400"/>
              <a:gd name="connsiteX1" fmla="*/ 457200 w 762000"/>
              <a:gd name="connsiteY1" fmla="*/ 228600 h 533400"/>
              <a:gd name="connsiteX2" fmla="*/ 457200 w 762000"/>
              <a:gd name="connsiteY2" fmla="*/ 190500 h 533400"/>
              <a:gd name="connsiteX3" fmla="*/ 685800 w 762000"/>
              <a:gd name="connsiteY3" fmla="*/ 190500 h 533400"/>
              <a:gd name="connsiteX4" fmla="*/ 685800 w 762000"/>
              <a:gd name="connsiteY4" fmla="*/ 228600 h 533400"/>
              <a:gd name="connsiteX5" fmla="*/ 685800 w 762000"/>
              <a:gd name="connsiteY5" fmla="*/ 342900 h 533400"/>
              <a:gd name="connsiteX6" fmla="*/ 457200 w 762000"/>
              <a:gd name="connsiteY6" fmla="*/ 342900 h 533400"/>
              <a:gd name="connsiteX7" fmla="*/ 457200 w 762000"/>
              <a:gd name="connsiteY7" fmla="*/ 304800 h 533400"/>
              <a:gd name="connsiteX8" fmla="*/ 685800 w 762000"/>
              <a:gd name="connsiteY8" fmla="*/ 304800 h 533400"/>
              <a:gd name="connsiteX9" fmla="*/ 685800 w 762000"/>
              <a:gd name="connsiteY9" fmla="*/ 342900 h 533400"/>
              <a:gd name="connsiteX10" fmla="*/ 685800 w 762000"/>
              <a:gd name="connsiteY10" fmla="*/ 457200 h 533400"/>
              <a:gd name="connsiteX11" fmla="*/ 457200 w 762000"/>
              <a:gd name="connsiteY11" fmla="*/ 457200 h 533400"/>
              <a:gd name="connsiteX12" fmla="*/ 457200 w 762000"/>
              <a:gd name="connsiteY12" fmla="*/ 419100 h 533400"/>
              <a:gd name="connsiteX13" fmla="*/ 685800 w 762000"/>
              <a:gd name="connsiteY13" fmla="*/ 419100 h 533400"/>
              <a:gd name="connsiteX14" fmla="*/ 685800 w 762000"/>
              <a:gd name="connsiteY14" fmla="*/ 457200 h 533400"/>
              <a:gd name="connsiteX15" fmla="*/ 381000 w 762000"/>
              <a:gd name="connsiteY15" fmla="*/ 457200 h 533400"/>
              <a:gd name="connsiteX16" fmla="*/ 76200 w 762000"/>
              <a:gd name="connsiteY16" fmla="*/ 457200 h 533400"/>
              <a:gd name="connsiteX17" fmla="*/ 76200 w 762000"/>
              <a:gd name="connsiteY17" fmla="*/ 381000 h 533400"/>
              <a:gd name="connsiteX18" fmla="*/ 91440 w 762000"/>
              <a:gd name="connsiteY18" fmla="*/ 350520 h 533400"/>
              <a:gd name="connsiteX19" fmla="*/ 165735 w 762000"/>
              <a:gd name="connsiteY19" fmla="*/ 314325 h 533400"/>
              <a:gd name="connsiteX20" fmla="*/ 228600 w 762000"/>
              <a:gd name="connsiteY20" fmla="*/ 304800 h 533400"/>
              <a:gd name="connsiteX21" fmla="*/ 291465 w 762000"/>
              <a:gd name="connsiteY21" fmla="*/ 314325 h 533400"/>
              <a:gd name="connsiteX22" fmla="*/ 365760 w 762000"/>
              <a:gd name="connsiteY22" fmla="*/ 350520 h 533400"/>
              <a:gd name="connsiteX23" fmla="*/ 381000 w 762000"/>
              <a:gd name="connsiteY23" fmla="*/ 381000 h 533400"/>
              <a:gd name="connsiteX24" fmla="*/ 381000 w 762000"/>
              <a:gd name="connsiteY24" fmla="*/ 457200 h 533400"/>
              <a:gd name="connsiteX25" fmla="*/ 228600 w 762000"/>
              <a:gd name="connsiteY25" fmla="*/ 133350 h 533400"/>
              <a:gd name="connsiteX26" fmla="*/ 304800 w 762000"/>
              <a:gd name="connsiteY26" fmla="*/ 209550 h 533400"/>
              <a:gd name="connsiteX27" fmla="*/ 228600 w 762000"/>
              <a:gd name="connsiteY27" fmla="*/ 285750 h 533400"/>
              <a:gd name="connsiteX28" fmla="*/ 152400 w 762000"/>
              <a:gd name="connsiteY28" fmla="*/ 209550 h 533400"/>
              <a:gd name="connsiteX29" fmla="*/ 228600 w 762000"/>
              <a:gd name="connsiteY29" fmla="*/ 133350 h 533400"/>
              <a:gd name="connsiteX30" fmla="*/ 723900 w 762000"/>
              <a:gd name="connsiteY30" fmla="*/ 0 h 533400"/>
              <a:gd name="connsiteX31" fmla="*/ 476250 w 762000"/>
              <a:gd name="connsiteY31" fmla="*/ 0 h 533400"/>
              <a:gd name="connsiteX32" fmla="*/ 400050 w 762000"/>
              <a:gd name="connsiteY32" fmla="*/ 76200 h 533400"/>
              <a:gd name="connsiteX33" fmla="*/ 285750 w 762000"/>
              <a:gd name="connsiteY33" fmla="*/ 0 h 533400"/>
              <a:gd name="connsiteX34" fmla="*/ 38100 w 762000"/>
              <a:gd name="connsiteY34" fmla="*/ 0 h 533400"/>
              <a:gd name="connsiteX35" fmla="*/ 0 w 762000"/>
              <a:gd name="connsiteY35" fmla="*/ 38100 h 533400"/>
              <a:gd name="connsiteX36" fmla="*/ 0 w 762000"/>
              <a:gd name="connsiteY36" fmla="*/ 495300 h 533400"/>
              <a:gd name="connsiteX37" fmla="*/ 38100 w 762000"/>
              <a:gd name="connsiteY37" fmla="*/ 533400 h 533400"/>
              <a:gd name="connsiteX38" fmla="*/ 723900 w 762000"/>
              <a:gd name="connsiteY38" fmla="*/ 533400 h 533400"/>
              <a:gd name="connsiteX39" fmla="*/ 762000 w 762000"/>
              <a:gd name="connsiteY39" fmla="*/ 495300 h 533400"/>
              <a:gd name="connsiteX40" fmla="*/ 762000 w 762000"/>
              <a:gd name="connsiteY40" fmla="*/ 38100 h 533400"/>
              <a:gd name="connsiteX41" fmla="*/ 723900 w 762000"/>
              <a:gd name="connsiteY41" fmla="*/ 0 h 533400"/>
              <a:gd name="connsiteX0" fmla="*/ 685800 w 762000"/>
              <a:gd name="connsiteY0" fmla="*/ 228600 h 533400"/>
              <a:gd name="connsiteX1" fmla="*/ 457200 w 762000"/>
              <a:gd name="connsiteY1" fmla="*/ 228600 h 533400"/>
              <a:gd name="connsiteX2" fmla="*/ 457200 w 762000"/>
              <a:gd name="connsiteY2" fmla="*/ 190500 h 533400"/>
              <a:gd name="connsiteX3" fmla="*/ 685800 w 762000"/>
              <a:gd name="connsiteY3" fmla="*/ 190500 h 533400"/>
              <a:gd name="connsiteX4" fmla="*/ 685800 w 762000"/>
              <a:gd name="connsiteY4" fmla="*/ 228600 h 533400"/>
              <a:gd name="connsiteX5" fmla="*/ 685800 w 762000"/>
              <a:gd name="connsiteY5" fmla="*/ 342900 h 533400"/>
              <a:gd name="connsiteX6" fmla="*/ 457200 w 762000"/>
              <a:gd name="connsiteY6" fmla="*/ 342900 h 533400"/>
              <a:gd name="connsiteX7" fmla="*/ 457200 w 762000"/>
              <a:gd name="connsiteY7" fmla="*/ 304800 h 533400"/>
              <a:gd name="connsiteX8" fmla="*/ 685800 w 762000"/>
              <a:gd name="connsiteY8" fmla="*/ 304800 h 533400"/>
              <a:gd name="connsiteX9" fmla="*/ 685800 w 762000"/>
              <a:gd name="connsiteY9" fmla="*/ 342900 h 533400"/>
              <a:gd name="connsiteX10" fmla="*/ 685800 w 762000"/>
              <a:gd name="connsiteY10" fmla="*/ 457200 h 533400"/>
              <a:gd name="connsiteX11" fmla="*/ 457200 w 762000"/>
              <a:gd name="connsiteY11" fmla="*/ 457200 h 533400"/>
              <a:gd name="connsiteX12" fmla="*/ 457200 w 762000"/>
              <a:gd name="connsiteY12" fmla="*/ 419100 h 533400"/>
              <a:gd name="connsiteX13" fmla="*/ 685800 w 762000"/>
              <a:gd name="connsiteY13" fmla="*/ 419100 h 533400"/>
              <a:gd name="connsiteX14" fmla="*/ 685800 w 762000"/>
              <a:gd name="connsiteY14" fmla="*/ 457200 h 533400"/>
              <a:gd name="connsiteX15" fmla="*/ 381000 w 762000"/>
              <a:gd name="connsiteY15" fmla="*/ 457200 h 533400"/>
              <a:gd name="connsiteX16" fmla="*/ 76200 w 762000"/>
              <a:gd name="connsiteY16" fmla="*/ 457200 h 533400"/>
              <a:gd name="connsiteX17" fmla="*/ 76200 w 762000"/>
              <a:gd name="connsiteY17" fmla="*/ 381000 h 533400"/>
              <a:gd name="connsiteX18" fmla="*/ 91440 w 762000"/>
              <a:gd name="connsiteY18" fmla="*/ 350520 h 533400"/>
              <a:gd name="connsiteX19" fmla="*/ 165735 w 762000"/>
              <a:gd name="connsiteY19" fmla="*/ 314325 h 533400"/>
              <a:gd name="connsiteX20" fmla="*/ 228600 w 762000"/>
              <a:gd name="connsiteY20" fmla="*/ 304800 h 533400"/>
              <a:gd name="connsiteX21" fmla="*/ 291465 w 762000"/>
              <a:gd name="connsiteY21" fmla="*/ 314325 h 533400"/>
              <a:gd name="connsiteX22" fmla="*/ 365760 w 762000"/>
              <a:gd name="connsiteY22" fmla="*/ 350520 h 533400"/>
              <a:gd name="connsiteX23" fmla="*/ 381000 w 762000"/>
              <a:gd name="connsiteY23" fmla="*/ 381000 h 533400"/>
              <a:gd name="connsiteX24" fmla="*/ 381000 w 762000"/>
              <a:gd name="connsiteY24" fmla="*/ 457200 h 533400"/>
              <a:gd name="connsiteX25" fmla="*/ 228600 w 762000"/>
              <a:gd name="connsiteY25" fmla="*/ 133350 h 533400"/>
              <a:gd name="connsiteX26" fmla="*/ 304800 w 762000"/>
              <a:gd name="connsiteY26" fmla="*/ 209550 h 533400"/>
              <a:gd name="connsiteX27" fmla="*/ 228600 w 762000"/>
              <a:gd name="connsiteY27" fmla="*/ 285750 h 533400"/>
              <a:gd name="connsiteX28" fmla="*/ 152400 w 762000"/>
              <a:gd name="connsiteY28" fmla="*/ 209550 h 533400"/>
              <a:gd name="connsiteX29" fmla="*/ 228600 w 762000"/>
              <a:gd name="connsiteY29" fmla="*/ 133350 h 533400"/>
              <a:gd name="connsiteX30" fmla="*/ 723900 w 762000"/>
              <a:gd name="connsiteY30" fmla="*/ 0 h 533400"/>
              <a:gd name="connsiteX31" fmla="*/ 476250 w 762000"/>
              <a:gd name="connsiteY31" fmla="*/ 0 h 533400"/>
              <a:gd name="connsiteX32" fmla="*/ 285750 w 762000"/>
              <a:gd name="connsiteY32" fmla="*/ 0 h 533400"/>
              <a:gd name="connsiteX33" fmla="*/ 38100 w 762000"/>
              <a:gd name="connsiteY33" fmla="*/ 0 h 533400"/>
              <a:gd name="connsiteX34" fmla="*/ 0 w 762000"/>
              <a:gd name="connsiteY34" fmla="*/ 38100 h 533400"/>
              <a:gd name="connsiteX35" fmla="*/ 0 w 762000"/>
              <a:gd name="connsiteY35" fmla="*/ 495300 h 533400"/>
              <a:gd name="connsiteX36" fmla="*/ 38100 w 762000"/>
              <a:gd name="connsiteY36" fmla="*/ 533400 h 533400"/>
              <a:gd name="connsiteX37" fmla="*/ 723900 w 762000"/>
              <a:gd name="connsiteY37" fmla="*/ 533400 h 533400"/>
              <a:gd name="connsiteX38" fmla="*/ 762000 w 762000"/>
              <a:gd name="connsiteY38" fmla="*/ 495300 h 533400"/>
              <a:gd name="connsiteX39" fmla="*/ 762000 w 762000"/>
              <a:gd name="connsiteY39" fmla="*/ 38100 h 533400"/>
              <a:gd name="connsiteX40" fmla="*/ 723900 w 762000"/>
              <a:gd name="connsiteY40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2000" h="533400">
                <a:moveTo>
                  <a:pt x="685800" y="228600"/>
                </a:moveTo>
                <a:lnTo>
                  <a:pt x="457200" y="228600"/>
                </a:lnTo>
                <a:lnTo>
                  <a:pt x="457200" y="190500"/>
                </a:lnTo>
                <a:lnTo>
                  <a:pt x="685800" y="190500"/>
                </a:lnTo>
                <a:lnTo>
                  <a:pt x="685800" y="228600"/>
                </a:lnTo>
                <a:close/>
                <a:moveTo>
                  <a:pt x="685800" y="342900"/>
                </a:moveTo>
                <a:lnTo>
                  <a:pt x="457200" y="342900"/>
                </a:lnTo>
                <a:lnTo>
                  <a:pt x="457200" y="304800"/>
                </a:lnTo>
                <a:lnTo>
                  <a:pt x="685800" y="304800"/>
                </a:lnTo>
                <a:lnTo>
                  <a:pt x="685800" y="342900"/>
                </a:lnTo>
                <a:close/>
                <a:moveTo>
                  <a:pt x="685800" y="457200"/>
                </a:moveTo>
                <a:lnTo>
                  <a:pt x="457200" y="457200"/>
                </a:lnTo>
                <a:lnTo>
                  <a:pt x="457200" y="419100"/>
                </a:lnTo>
                <a:lnTo>
                  <a:pt x="685800" y="419100"/>
                </a:lnTo>
                <a:lnTo>
                  <a:pt x="685800" y="457200"/>
                </a:lnTo>
                <a:close/>
                <a:moveTo>
                  <a:pt x="381000" y="457200"/>
                </a:moveTo>
                <a:lnTo>
                  <a:pt x="76200" y="457200"/>
                </a:lnTo>
                <a:lnTo>
                  <a:pt x="76200" y="381000"/>
                </a:lnTo>
                <a:cubicBezTo>
                  <a:pt x="76200" y="369570"/>
                  <a:pt x="81915" y="358140"/>
                  <a:pt x="91440" y="350520"/>
                </a:cubicBezTo>
                <a:cubicBezTo>
                  <a:pt x="112395" y="335280"/>
                  <a:pt x="139065" y="321945"/>
                  <a:pt x="165735" y="314325"/>
                </a:cubicBezTo>
                <a:cubicBezTo>
                  <a:pt x="186690" y="308610"/>
                  <a:pt x="207645" y="304800"/>
                  <a:pt x="228600" y="304800"/>
                </a:cubicBezTo>
                <a:cubicBezTo>
                  <a:pt x="251460" y="304800"/>
                  <a:pt x="272415" y="308610"/>
                  <a:pt x="291465" y="314325"/>
                </a:cubicBezTo>
                <a:cubicBezTo>
                  <a:pt x="318135" y="321945"/>
                  <a:pt x="344805" y="333375"/>
                  <a:pt x="365760" y="350520"/>
                </a:cubicBezTo>
                <a:cubicBezTo>
                  <a:pt x="375285" y="358140"/>
                  <a:pt x="381000" y="369570"/>
                  <a:pt x="381000" y="381000"/>
                </a:cubicBezTo>
                <a:lnTo>
                  <a:pt x="381000" y="457200"/>
                </a:lnTo>
                <a:close/>
                <a:moveTo>
                  <a:pt x="228600" y="133350"/>
                </a:moveTo>
                <a:cubicBezTo>
                  <a:pt x="270510" y="133350"/>
                  <a:pt x="304800" y="167640"/>
                  <a:pt x="304800" y="209550"/>
                </a:cubicBezTo>
                <a:cubicBezTo>
                  <a:pt x="304800" y="251460"/>
                  <a:pt x="270510" y="285750"/>
                  <a:pt x="228600" y="285750"/>
                </a:cubicBezTo>
                <a:cubicBezTo>
                  <a:pt x="186690" y="285750"/>
                  <a:pt x="152400" y="251460"/>
                  <a:pt x="152400" y="209550"/>
                </a:cubicBezTo>
                <a:cubicBezTo>
                  <a:pt x="152400" y="167640"/>
                  <a:pt x="186690" y="133350"/>
                  <a:pt x="228600" y="133350"/>
                </a:cubicBezTo>
                <a:close/>
                <a:moveTo>
                  <a:pt x="723900" y="0"/>
                </a:moveTo>
                <a:lnTo>
                  <a:pt x="476250" y="0"/>
                </a:lnTo>
                <a:lnTo>
                  <a:pt x="285750" y="0"/>
                </a:lnTo>
                <a:lnTo>
                  <a:pt x="38100" y="0"/>
                </a:lnTo>
                <a:cubicBezTo>
                  <a:pt x="17145" y="0"/>
                  <a:pt x="0" y="17145"/>
                  <a:pt x="0" y="38100"/>
                </a:cubicBezTo>
                <a:lnTo>
                  <a:pt x="0" y="495300"/>
                </a:lnTo>
                <a:cubicBezTo>
                  <a:pt x="0" y="516255"/>
                  <a:pt x="17145" y="533400"/>
                  <a:pt x="38100" y="533400"/>
                </a:cubicBezTo>
                <a:lnTo>
                  <a:pt x="723900" y="533400"/>
                </a:lnTo>
                <a:cubicBezTo>
                  <a:pt x="744855" y="533400"/>
                  <a:pt x="762000" y="516255"/>
                  <a:pt x="762000" y="495300"/>
                </a:cubicBezTo>
                <a:lnTo>
                  <a:pt x="762000" y="38100"/>
                </a:lnTo>
                <a:cubicBezTo>
                  <a:pt x="762000" y="17145"/>
                  <a:pt x="744855" y="0"/>
                  <a:pt x="7239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19806"/>
            <a:ext cx="8229600" cy="479811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What is the vehicle doing?</a:t>
            </a:r>
          </a:p>
          <a:p>
            <a:pPr>
              <a:spcAft>
                <a:spcPts val="1800"/>
              </a:spcAft>
            </a:pPr>
            <a:r>
              <a:rPr lang="en-US" dirty="0"/>
              <a:t>Do I have grounds to stop the vehicle?</a:t>
            </a:r>
          </a:p>
          <a:p>
            <a:pPr>
              <a:spcAft>
                <a:spcPts val="1800"/>
              </a:spcAft>
            </a:pPr>
            <a:r>
              <a:rPr lang="en-US" dirty="0"/>
              <a:t>How does the driver respond to my signal to stop?</a:t>
            </a:r>
          </a:p>
          <a:p>
            <a:pPr>
              <a:spcAft>
                <a:spcPts val="1800"/>
              </a:spcAft>
            </a:pPr>
            <a:r>
              <a:rPr lang="en-US" dirty="0"/>
              <a:t>How does the driver handle the vehicle during the stopping sequence?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Detection – Phase One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15DB8-8553-404E-91D6-F03BBF444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t="2827" r="2499" b="4241"/>
          <a:stretch/>
        </p:blipFill>
        <p:spPr>
          <a:xfrm>
            <a:off x="4506215" y="3892702"/>
            <a:ext cx="4229923" cy="2464863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63" y="3825240"/>
            <a:ext cx="3701512" cy="24688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Vehicle approach: What do I see?</a:t>
            </a:r>
          </a:p>
          <a:p>
            <a:pPr>
              <a:spcAft>
                <a:spcPts val="1200"/>
              </a:spcAft>
            </a:pPr>
            <a:r>
              <a:rPr lang="en-US" dirty="0"/>
              <a:t>Talking with driver: What do I hear, see, smell?</a:t>
            </a:r>
          </a:p>
          <a:p>
            <a:pPr>
              <a:spcAft>
                <a:spcPts val="1200"/>
              </a:spcAft>
            </a:pPr>
            <a:r>
              <a:rPr lang="en-US" dirty="0"/>
              <a:t>How does the driver respond to questions?</a:t>
            </a:r>
          </a:p>
          <a:p>
            <a:pPr>
              <a:spcAft>
                <a:spcPts val="1200"/>
              </a:spcAft>
            </a:pPr>
            <a:r>
              <a:rPr lang="en-US" dirty="0"/>
              <a:t>Should I instruct the driver to exit vehicle?</a:t>
            </a:r>
          </a:p>
          <a:p>
            <a:pPr>
              <a:spcAft>
                <a:spcPts val="1200"/>
              </a:spcAft>
            </a:pPr>
            <a:r>
              <a:rPr lang="en-US" dirty="0"/>
              <a:t>How does the driver exit?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Detection – Phase Two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71D9C-4E33-49E5-9E46-1756CE21D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1FD3CA9-B533-47BD-9AC7-FDC9860D209C}"/>
              </a:ext>
            </a:extLst>
          </p:cNvPr>
          <p:cNvSpPr txBox="1">
            <a:spLocks/>
          </p:cNvSpPr>
          <p:nvPr/>
        </p:nvSpPr>
        <p:spPr bwMode="auto">
          <a:xfrm>
            <a:off x="457200" y="4387804"/>
            <a:ext cx="4529240" cy="19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b="0">
                <a:solidFill>
                  <a:srgbClr val="000000"/>
                </a:solidFill>
                <a:latin typeface="+mj-lt"/>
              </a:defRPr>
            </a:lvl2pPr>
            <a:lvl3pPr marL="1028700" indent="-341313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  <a:latin typeface="+mj-lt"/>
              </a:defRPr>
            </a:lvl3pPr>
            <a:lvl4pPr marL="13716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600" b="0">
                <a:solidFill>
                  <a:srgbClr val="000000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1800" b="0">
                <a:solidFill>
                  <a:srgbClr val="000000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kern="0" dirty="0"/>
              <a:t>When the driver walks toward the side of the road, what do I see?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63" y="3861932"/>
            <a:ext cx="3701512" cy="2468880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40672"/>
            <a:ext cx="8229600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Should I administer SFSTs to the driver?</a:t>
            </a:r>
          </a:p>
          <a:p>
            <a:pPr>
              <a:spcAft>
                <a:spcPts val="1200"/>
              </a:spcAft>
            </a:pPr>
            <a:r>
              <a:rPr lang="en-US" dirty="0"/>
              <a:t>How does the driver perform those tests?</a:t>
            </a:r>
          </a:p>
          <a:p>
            <a:pPr>
              <a:spcAft>
                <a:spcPts val="1200"/>
              </a:spcAft>
            </a:pPr>
            <a:r>
              <a:rPr lang="en-US" dirty="0"/>
              <a:t>What indicators of impairment did I observe while the driver performed </a:t>
            </a:r>
            <a:r>
              <a:rPr lang="en-US"/>
              <a:t>these tests?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Detection – Phase Three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89BFE-BF13-42E4-99E3-BEC169804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26780A3-0015-47E2-8C79-370346B5AE51}"/>
              </a:ext>
            </a:extLst>
          </p:cNvPr>
          <p:cNvSpPr txBox="1">
            <a:spLocks/>
          </p:cNvSpPr>
          <p:nvPr/>
        </p:nvSpPr>
        <p:spPr bwMode="auto">
          <a:xfrm>
            <a:off x="457200" y="3577128"/>
            <a:ext cx="4810663" cy="25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b="0">
                <a:solidFill>
                  <a:srgbClr val="000000"/>
                </a:solidFill>
                <a:latin typeface="+mj-lt"/>
              </a:defRPr>
            </a:lvl2pPr>
            <a:lvl3pPr marL="1028700" indent="-341313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  <a:latin typeface="+mj-lt"/>
              </a:defRPr>
            </a:lvl3pPr>
            <a:lvl4pPr marL="13716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600" b="0">
                <a:solidFill>
                  <a:srgbClr val="000000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1800" b="0">
                <a:solidFill>
                  <a:srgbClr val="000000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kern="0" dirty="0"/>
              <a:t>Do I have probable cause to arrest for DWI?</a:t>
            </a:r>
          </a:p>
          <a:p>
            <a:pPr>
              <a:spcAft>
                <a:spcPts val="1200"/>
              </a:spcAft>
            </a:pPr>
            <a:r>
              <a:rPr lang="en-US" kern="0" dirty="0"/>
              <a:t>Should I administer a preliminary breath test?</a:t>
            </a:r>
          </a:p>
          <a:p>
            <a:pPr>
              <a:spcAft>
                <a:spcPts val="1200"/>
              </a:spcAft>
            </a:pPr>
            <a:r>
              <a:rPr lang="en-US" kern="0" dirty="0"/>
              <a:t>What are the results of the preliminary breath test?</a:t>
            </a:r>
          </a:p>
          <a:p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9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Know what to observe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Ask the right kinds of questions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Use the right kinds of tests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Interpret, document, and articulate all observations thoroughly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Be motivated and apply your knowledge and skills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Successful DWI Detection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82BE0-6494-4A3A-A511-579807C9F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178472"/>
            <a:ext cx="4239790" cy="40394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Graphically describe your observations</a:t>
            </a:r>
          </a:p>
          <a:p>
            <a:pPr>
              <a:spcAft>
                <a:spcPts val="1200"/>
              </a:spcAft>
            </a:pPr>
            <a:r>
              <a:rPr lang="en-US" dirty="0"/>
              <a:t>Convey evidence clearly and convincingly</a:t>
            </a:r>
          </a:p>
          <a:p>
            <a:pPr>
              <a:spcAft>
                <a:spcPts val="1200"/>
              </a:spcAft>
            </a:pPr>
            <a:r>
              <a:rPr lang="en-US" dirty="0"/>
              <a:t>Importance of field notes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Note Taking and Testimony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8DF1C-5C5D-418E-8CEF-91C49883F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98" y="2178472"/>
            <a:ext cx="3749753" cy="2501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8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87375"/>
            <a:ext cx="8534400" cy="762000"/>
          </a:xfrm>
        </p:spPr>
        <p:txBody>
          <a:bodyPr/>
          <a:lstStyle/>
          <a:p>
            <a:r>
              <a:rPr lang="en-US" altLang="en-US" dirty="0"/>
              <a:t>Use Clear Convincing Language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3194" y="2569450"/>
            <a:ext cx="6377611" cy="30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2F7B3C-3D6F-4C37-B584-7E36A6F50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49275" y="1754192"/>
            <a:ext cx="3971925" cy="425767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/>
              <a:t>Made an illegal left turn on Jefferson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000" dirty="0"/>
          </a:p>
          <a:p>
            <a:pPr marL="285750" indent="-285750">
              <a:defRPr/>
            </a:pPr>
            <a:endParaRPr lang="en-US" sz="2000" dirty="0"/>
          </a:p>
          <a:p>
            <a:pPr marL="285750" indent="-285750">
              <a:buFontTx/>
              <a:buChar char="•"/>
              <a:defRPr/>
            </a:pPr>
            <a:r>
              <a:rPr lang="en-US" sz="2000" dirty="0"/>
              <a:t>Drove erratically</a:t>
            </a:r>
          </a:p>
          <a:p>
            <a:pPr marL="285750" indent="-285750">
              <a:buFontTx/>
              <a:buChar char="•"/>
              <a:defRPr/>
            </a:pPr>
            <a:endParaRPr lang="en-US" sz="2000" dirty="0"/>
          </a:p>
          <a:p>
            <a:pPr marL="285750" indent="-285750">
              <a:buFontTx/>
              <a:buChar char="•"/>
              <a:defRPr/>
            </a:pPr>
            <a:endParaRPr lang="en-US" sz="2000" dirty="0"/>
          </a:p>
          <a:p>
            <a:pPr marL="0" indent="0">
              <a:defRPr/>
            </a:pPr>
            <a:endParaRPr lang="en-US" sz="2000" dirty="0"/>
          </a:p>
          <a:p>
            <a:pPr marL="285750" indent="-285750">
              <a:buFontTx/>
              <a:buChar char="•"/>
              <a:defRPr/>
            </a:pPr>
            <a:r>
              <a:rPr lang="en-US" sz="2000" dirty="0"/>
              <a:t>Driver appeared drunk, shaking</a:t>
            </a:r>
          </a:p>
          <a:p>
            <a:pPr marL="0" indent="0">
              <a:buFontTx/>
              <a:buChar char="•"/>
              <a:defRPr/>
            </a:pPr>
            <a:endParaRPr lang="en-US" sz="2000" dirty="0"/>
          </a:p>
          <a:p>
            <a:pPr marL="0" indent="0">
              <a:buFontTx/>
              <a:buChar char="•"/>
              <a:defRPr/>
            </a:pPr>
            <a:endParaRPr lang="en-US" sz="2000" dirty="0"/>
          </a:p>
          <a:p>
            <a:pPr marL="0" indent="0">
              <a:defRPr/>
            </a:pPr>
            <a:endParaRPr lang="en-US" sz="2400" dirty="0"/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Vague                      Clear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76838" y="1754188"/>
            <a:ext cx="3967162" cy="4257675"/>
          </a:xfrm>
        </p:spPr>
        <p:txBody>
          <a:bodyPr/>
          <a:lstStyle/>
          <a:p>
            <a:pPr marL="285750" indent="-285750">
              <a:buFontTx/>
              <a:buChar char="•"/>
              <a:defRPr/>
            </a:pPr>
            <a:r>
              <a:rPr lang="en-US" sz="2000" dirty="0"/>
              <a:t>From Main, turned left (north bound) on Jefferson, which is one way south bound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000" dirty="0"/>
          </a:p>
          <a:p>
            <a:pPr marL="285750" indent="-285750">
              <a:buFontTx/>
              <a:buChar char="•"/>
              <a:defRPr/>
            </a:pPr>
            <a:r>
              <a:rPr lang="en-US" sz="2000" dirty="0"/>
              <a:t>Weaving from side to side.  Crossed center line twice and drove on shoulder three times</a:t>
            </a:r>
          </a:p>
          <a:p>
            <a:pPr marL="285750" indent="-285750">
              <a:buFontTx/>
              <a:buChar char="•"/>
              <a:defRPr/>
            </a:pPr>
            <a:endParaRPr lang="en-US" sz="2000" dirty="0"/>
          </a:p>
          <a:p>
            <a:pPr marL="285750" indent="-285750">
              <a:buFontTx/>
              <a:buChar char="•"/>
              <a:defRPr/>
            </a:pPr>
            <a:r>
              <a:rPr lang="en-US" sz="2000" dirty="0"/>
              <a:t>Driver’s eyes bloodshot; gaze fixed; Strong odor of alcoholic beverage on driver’s breath</a:t>
            </a:r>
          </a:p>
          <a:p>
            <a:pPr marL="0" indent="0">
              <a:defRPr/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82A32-228A-49D3-B111-8659FA8FB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49275" y="1825633"/>
            <a:ext cx="3971925" cy="4257675"/>
          </a:xfrm>
        </p:spPr>
        <p:txBody>
          <a:bodyPr/>
          <a:lstStyle/>
          <a:p>
            <a:pPr marL="285750" indent="-285750">
              <a:buFontTx/>
              <a:buChar char="•"/>
              <a:defRPr/>
            </a:pPr>
            <a:r>
              <a:rPr lang="en-US" sz="2400" dirty="0"/>
              <a:t>Vehicle stopped in unusual fashion</a:t>
            </a:r>
          </a:p>
          <a:p>
            <a:pPr marL="285750" indent="-285750">
              <a:buFontTx/>
              <a:buChar char="•"/>
              <a:defRPr/>
            </a:pPr>
            <a:endParaRPr lang="en-US" sz="2400" dirty="0"/>
          </a:p>
          <a:p>
            <a:pPr marL="285750" indent="-285750">
              <a:buFontTx/>
              <a:buChar char="•"/>
              <a:defRPr/>
            </a:pPr>
            <a:endParaRPr lang="en-US" sz="2400" dirty="0"/>
          </a:p>
          <a:p>
            <a:pPr marL="285750" indent="-285750">
              <a:buFontTx/>
              <a:buChar char="•"/>
              <a:defRPr/>
            </a:pPr>
            <a:r>
              <a:rPr lang="en-US" sz="2400" dirty="0"/>
              <a:t>Vehicle crossed the center line</a:t>
            </a:r>
          </a:p>
          <a:p>
            <a:pPr marL="0" indent="0">
              <a:buFontTx/>
              <a:buChar char="•"/>
              <a:defRPr/>
            </a:pPr>
            <a:endParaRPr lang="en-US" sz="2400" b="0" dirty="0"/>
          </a:p>
          <a:p>
            <a:pPr marL="0" indent="0">
              <a:buFontTx/>
              <a:buChar char="•"/>
              <a:defRPr/>
            </a:pPr>
            <a:endParaRPr lang="en-US" sz="2400" b="0" dirty="0"/>
          </a:p>
          <a:p>
            <a:pPr marL="0" indent="0">
              <a:buFontTx/>
              <a:buChar char="•"/>
              <a:defRPr/>
            </a:pPr>
            <a:endParaRPr lang="en-US" sz="2400" b="0" dirty="0"/>
          </a:p>
          <a:p>
            <a:pPr marL="0" indent="0">
              <a:defRPr/>
            </a:pPr>
            <a:endParaRPr lang="en-US" sz="2800" dirty="0"/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Vague                     Clear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72075" y="1825625"/>
            <a:ext cx="3971925" cy="4257675"/>
          </a:xfrm>
        </p:spPr>
        <p:txBody>
          <a:bodyPr/>
          <a:lstStyle/>
          <a:p>
            <a:pPr marL="285750" indent="-285750">
              <a:buFontTx/>
              <a:buChar char="•"/>
              <a:defRPr/>
            </a:pPr>
            <a:r>
              <a:rPr lang="en-US" sz="2400" dirty="0"/>
              <a:t>Vehicle struck, climbed curb; stopped on sidewalk</a:t>
            </a:r>
          </a:p>
          <a:p>
            <a:pPr marL="285750" indent="-285750">
              <a:defRPr/>
            </a:pPr>
            <a:endParaRPr lang="en-US" sz="2800" dirty="0"/>
          </a:p>
          <a:p>
            <a:pPr marL="285750" indent="-285750">
              <a:buFontTx/>
              <a:buChar char="•"/>
              <a:defRPr/>
            </a:pPr>
            <a:r>
              <a:rPr lang="en-US" sz="2400" dirty="0"/>
              <a:t>Vehicle drifted completely into the opposing traffic lane</a:t>
            </a:r>
          </a:p>
          <a:p>
            <a:pPr marL="0" indent="0">
              <a:defRPr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ED831-B27A-4DC0-AAB2-8819CAF5A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65931" y="1717964"/>
            <a:ext cx="8258175" cy="1860349"/>
          </a:xfrm>
        </p:spPr>
        <p:txBody>
          <a:bodyPr/>
          <a:lstStyle/>
          <a:p>
            <a:pPr marL="285750" indent="-28575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dirty="0"/>
              <a:t>Recognize and interpret DWI evidence</a:t>
            </a:r>
          </a:p>
          <a:p>
            <a:pPr marL="285750" indent="-28575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dirty="0"/>
              <a:t>Describe the evidence clearly and convincingly</a:t>
            </a:r>
          </a:p>
          <a:p>
            <a:pPr marL="285750" indent="-285750"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7819" y="533400"/>
            <a:ext cx="8534400" cy="762000"/>
          </a:xfrm>
        </p:spPr>
        <p:txBody>
          <a:bodyPr/>
          <a:lstStyle/>
          <a:p>
            <a:r>
              <a:rPr lang="en-US" altLang="en-US" dirty="0"/>
              <a:t>Officer Must Be Able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0" y="3384349"/>
            <a:ext cx="4229258" cy="28195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3659A7-D3A1-4FB3-B0FE-1D13671B8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6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71488" y="1614488"/>
            <a:ext cx="8243887" cy="4481511"/>
          </a:xfrm>
        </p:spPr>
        <p:txBody>
          <a:bodyPr/>
          <a:lstStyle/>
          <a:p>
            <a:pPr marL="285750" lvl="1" indent="-285750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 dirty="0"/>
              <a:t>Describe the three phases of detection and the tasks and key decision of each phase</a:t>
            </a:r>
          </a:p>
          <a:p>
            <a:pPr marL="285750" lvl="1" indent="-285750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 dirty="0"/>
              <a:t>Discuss uses of a standard note taking guide</a:t>
            </a:r>
          </a:p>
          <a:p>
            <a:pPr marL="285750" lvl="1" indent="-285750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 dirty="0"/>
              <a:t>Discuss guidelines for effective testimony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4A7249FF-C14B-4FE6-9F11-785700CE1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1623" y="3434834"/>
            <a:ext cx="3062377" cy="30623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9AF8E-232A-49CD-900B-58E5C6408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4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90663" y="2460284"/>
            <a:ext cx="3618865" cy="1840858"/>
          </a:xfrm>
        </p:spPr>
        <p:txBody>
          <a:bodyPr/>
          <a:lstStyle/>
          <a:p>
            <a:r>
              <a:rPr lang="en-US" altLang="en-US" dirty="0"/>
              <a:t>Observations - </a:t>
            </a:r>
            <a:br>
              <a:rPr lang="en-US" altLang="en-US" dirty="0"/>
            </a:br>
            <a:r>
              <a:rPr lang="en-US" altLang="en-US" dirty="0"/>
              <a:t>Short-Lived </a:t>
            </a:r>
            <a:br>
              <a:rPr lang="en-US" altLang="en-US" dirty="0"/>
            </a:br>
            <a:r>
              <a:rPr lang="en-US" altLang="en-US" dirty="0"/>
              <a:t>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075CE-5625-45C9-BE52-6C6D2C680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4870" r="3670" b="20183"/>
          <a:stretch/>
        </p:blipFill>
        <p:spPr>
          <a:xfrm>
            <a:off x="4504563" y="767255"/>
            <a:ext cx="4529051" cy="55763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3A0F3-033A-49EC-8C05-6811C1D9E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9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Field Note-Taking 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2" y="1584082"/>
            <a:ext cx="8780393" cy="35434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02435-009C-467F-96AD-1F185E296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2"/>
          <p:cNvSpPr>
            <a:spLocks noGrp="1"/>
          </p:cNvSpPr>
          <p:nvPr>
            <p:ph type="title"/>
          </p:nvPr>
        </p:nvSpPr>
        <p:spPr>
          <a:xfrm>
            <a:off x="304800" y="534988"/>
            <a:ext cx="8534400" cy="762000"/>
          </a:xfrm>
        </p:spPr>
        <p:txBody>
          <a:bodyPr/>
          <a:lstStyle/>
          <a:p>
            <a:r>
              <a:rPr lang="en-US" altLang="en-US" dirty="0"/>
              <a:t>Field Note-Taking Guide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23" y="1636150"/>
            <a:ext cx="8668154" cy="45218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B5CB5F-62AC-42FC-9F20-7D87721742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-14247" y="525955"/>
            <a:ext cx="9144000" cy="762000"/>
          </a:xfrm>
        </p:spPr>
        <p:txBody>
          <a:bodyPr/>
          <a:lstStyle/>
          <a:p>
            <a:r>
              <a:rPr lang="en-US" altLang="en-US" dirty="0"/>
              <a:t>Field Note-Taking Guide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FD4AD-924B-4C98-AD95-22088DE12D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50" name="Table 9">
            <a:extLst>
              <a:ext uri="{FF2B5EF4-FFF2-40B4-BE49-F238E27FC236}">
                <a16:creationId xmlns:a16="http://schemas.microsoft.com/office/drawing/2014/main" id="{41A605FF-5F78-452D-8398-DD1E02B9E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95646"/>
              </p:ext>
            </p:extLst>
          </p:nvPr>
        </p:nvGraphicFramePr>
        <p:xfrm>
          <a:off x="3124843" y="3985921"/>
          <a:ext cx="525250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32">
                  <a:extLst>
                    <a:ext uri="{9D8B030D-6E8A-4147-A177-3AD203B41FA5}">
                      <a16:colId xmlns:a16="http://schemas.microsoft.com/office/drawing/2014/main" val="2441094683"/>
                    </a:ext>
                  </a:extLst>
                </a:gridCol>
                <a:gridCol w="1551836">
                  <a:extLst>
                    <a:ext uri="{9D8B030D-6E8A-4147-A177-3AD203B41FA5}">
                      <a16:colId xmlns:a16="http://schemas.microsoft.com/office/drawing/2014/main" val="1156243270"/>
                    </a:ext>
                  </a:extLst>
                </a:gridCol>
                <a:gridCol w="1551836">
                  <a:extLst>
                    <a:ext uri="{9D8B030D-6E8A-4147-A177-3AD203B41FA5}">
                      <a16:colId xmlns:a16="http://schemas.microsoft.com/office/drawing/2014/main" val="3318250299"/>
                    </a:ext>
                  </a:extLst>
                </a:gridCol>
              </a:tblGrid>
              <a:tr h="230332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WALKING STAGE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FIRST NINE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SECOND NINE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685166"/>
                  </a:ext>
                </a:extLst>
              </a:tr>
              <a:tr h="230332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STOPS WALKING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89484"/>
                  </a:ext>
                </a:extLst>
              </a:tr>
              <a:tr h="218758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MISSES HEEL-TO-TOE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08994"/>
                  </a:ext>
                </a:extLst>
              </a:tr>
              <a:tr h="218758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STEPS OFF LINE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71229"/>
                  </a:ext>
                </a:extLst>
              </a:tr>
              <a:tr h="218758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USES ARM(S) TO BALANCE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61556"/>
                  </a:ext>
                </a:extLst>
              </a:tr>
              <a:tr h="218758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ACTUAL STEPS TAKEN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6010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8CDBF96E-AB6C-45ED-8FE1-D91AB991E2F2}"/>
              </a:ext>
            </a:extLst>
          </p:cNvPr>
          <p:cNvGrpSpPr/>
          <p:nvPr/>
        </p:nvGrpSpPr>
        <p:grpSpPr>
          <a:xfrm>
            <a:off x="3111687" y="5460038"/>
            <a:ext cx="5252504" cy="934184"/>
            <a:chOff x="770640" y="4950126"/>
            <a:chExt cx="7230360" cy="12982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29A35B-93CE-4E7A-A478-8E0977EBFDF7}"/>
                </a:ext>
              </a:extLst>
            </p:cNvPr>
            <p:cNvSpPr txBox="1"/>
            <p:nvPr/>
          </p:nvSpPr>
          <p:spPr>
            <a:xfrm>
              <a:off x="786806" y="4950126"/>
              <a:ext cx="15824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IMPROPER TURN (Describe)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D3DEFA-7A0F-453A-A1D5-F4E6D8CDA234}"/>
                </a:ext>
              </a:extLst>
            </p:cNvPr>
            <p:cNvSpPr txBox="1"/>
            <p:nvPr/>
          </p:nvSpPr>
          <p:spPr>
            <a:xfrm>
              <a:off x="770640" y="5331023"/>
              <a:ext cx="19752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CANNOT COMPLETE TEST (Explain)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DA4B699-712D-4631-8D18-3E72416A350E}"/>
                </a:ext>
              </a:extLst>
            </p:cNvPr>
            <p:cNvSpPr txBox="1"/>
            <p:nvPr/>
          </p:nvSpPr>
          <p:spPr>
            <a:xfrm>
              <a:off x="770640" y="5940623"/>
              <a:ext cx="5774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OTHER: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FC1EB44-254B-43BB-99A2-A6F6649F2C5F}"/>
                </a:ext>
              </a:extLst>
            </p:cNvPr>
            <p:cNvCxnSpPr/>
            <p:nvPr/>
          </p:nvCxnSpPr>
          <p:spPr>
            <a:xfrm>
              <a:off x="3135462" y="5212411"/>
              <a:ext cx="4865538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05BC5DA-E93D-44F3-86EB-ACAC0210BAFB}"/>
                </a:ext>
              </a:extLst>
            </p:cNvPr>
            <p:cNvCxnSpPr>
              <a:cxnSpLocks/>
            </p:cNvCxnSpPr>
            <p:nvPr/>
          </p:nvCxnSpPr>
          <p:spPr>
            <a:xfrm>
              <a:off x="3669834" y="5583072"/>
              <a:ext cx="4331166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268D7DC-E2B7-4353-B70B-C199AAF3A8A3}"/>
                </a:ext>
              </a:extLst>
            </p:cNvPr>
            <p:cNvCxnSpPr>
              <a:cxnSpLocks/>
            </p:cNvCxnSpPr>
            <p:nvPr/>
          </p:nvCxnSpPr>
          <p:spPr>
            <a:xfrm>
              <a:off x="926634" y="5842099"/>
              <a:ext cx="7074366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85EB2D1-3868-4A81-AFF8-504E7609671B}"/>
                </a:ext>
              </a:extLst>
            </p:cNvPr>
            <p:cNvCxnSpPr>
              <a:cxnSpLocks/>
            </p:cNvCxnSpPr>
            <p:nvPr/>
          </p:nvCxnSpPr>
          <p:spPr>
            <a:xfrm>
              <a:off x="926634" y="6248400"/>
              <a:ext cx="7074366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01FB43-CB52-4910-95D7-F5A4C126651A}"/>
              </a:ext>
            </a:extLst>
          </p:cNvPr>
          <p:cNvGrpSpPr/>
          <p:nvPr/>
        </p:nvGrpSpPr>
        <p:grpSpPr>
          <a:xfrm>
            <a:off x="3102573" y="3027723"/>
            <a:ext cx="1975965" cy="756545"/>
            <a:chOff x="790108" y="1676400"/>
            <a:chExt cx="2600915" cy="101123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489DC3A-271F-4A51-B5B5-481952F688DC}"/>
                </a:ext>
              </a:extLst>
            </p:cNvPr>
            <p:cNvSpPr txBox="1"/>
            <p:nvPr/>
          </p:nvSpPr>
          <p:spPr>
            <a:xfrm>
              <a:off x="799073" y="1676400"/>
              <a:ext cx="10390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>
                  <a:solidFill>
                    <a:srgbClr val="000000"/>
                  </a:solidFill>
                </a:rPr>
                <a:t>WALK AND TURN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54090EE-97BC-4932-8E5D-540E2C7D7DEA}"/>
                </a:ext>
              </a:extLst>
            </p:cNvPr>
            <p:cNvSpPr txBox="1"/>
            <p:nvPr/>
          </p:nvSpPr>
          <p:spPr>
            <a:xfrm>
              <a:off x="1904315" y="1936535"/>
              <a:ext cx="12442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INSTRUCTION STAGE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F784DE-16AE-47C5-B8DF-6C4CD352C529}"/>
                </a:ext>
              </a:extLst>
            </p:cNvPr>
            <p:cNvSpPr txBox="1"/>
            <p:nvPr/>
          </p:nvSpPr>
          <p:spPr>
            <a:xfrm>
              <a:off x="799073" y="2196670"/>
              <a:ext cx="1402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CANNOT KEEP BALANCE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0BFBFB-6BC5-4DDD-A0C2-36BED63AADC4}"/>
                </a:ext>
              </a:extLst>
            </p:cNvPr>
            <p:cNvSpPr txBox="1"/>
            <p:nvPr/>
          </p:nvSpPr>
          <p:spPr>
            <a:xfrm>
              <a:off x="790108" y="2456806"/>
              <a:ext cx="11480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STARTS TOO SOON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B1052A9-793C-4BA6-A5BD-4FC5D2D38859}"/>
                </a:ext>
              </a:extLst>
            </p:cNvPr>
            <p:cNvSpPr/>
            <p:nvPr/>
          </p:nvSpPr>
          <p:spPr>
            <a:xfrm>
              <a:off x="2971800" y="2244312"/>
              <a:ext cx="419223" cy="1831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FDF5890-7914-4644-8560-825B50BEDD1F}"/>
                </a:ext>
              </a:extLst>
            </p:cNvPr>
            <p:cNvSpPr/>
            <p:nvPr/>
          </p:nvSpPr>
          <p:spPr>
            <a:xfrm>
              <a:off x="2971800" y="2512390"/>
              <a:ext cx="419223" cy="175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CF48CE4-0C15-4AB7-BC6D-9F73CA853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18" y="3014199"/>
            <a:ext cx="2535131" cy="6925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BD7AD90-B0AE-2548-9B18-127E2985CD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65664" r="3670" b="20183"/>
          <a:stretch/>
        </p:blipFill>
        <p:spPr>
          <a:xfrm>
            <a:off x="252205" y="1329972"/>
            <a:ext cx="6557871" cy="1524693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304800" y="438150"/>
            <a:ext cx="8534400" cy="762000"/>
          </a:xfrm>
        </p:spPr>
        <p:txBody>
          <a:bodyPr/>
          <a:lstStyle/>
          <a:p>
            <a:r>
              <a:rPr lang="en-US" altLang="en-US" dirty="0"/>
              <a:t>Field Note-Taking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E57F4-66C4-42B1-8D14-79E90686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79" y="1531614"/>
            <a:ext cx="6563641" cy="46297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B1C98-632D-4AF3-A4AB-2B906ECFF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b="1" dirty="0"/>
              <a:t>At time of incident:</a:t>
            </a:r>
          </a:p>
          <a:p>
            <a:pPr>
              <a:spcAft>
                <a:spcPts val="1800"/>
              </a:spcAft>
            </a:pPr>
            <a:r>
              <a:rPr lang="en-US" dirty="0"/>
              <a:t>Recognize evidence</a:t>
            </a:r>
          </a:p>
          <a:p>
            <a:pPr>
              <a:spcAft>
                <a:spcPts val="1800"/>
              </a:spcAft>
            </a:pPr>
            <a:r>
              <a:rPr lang="en-US" dirty="0"/>
              <a:t>Compile notes</a:t>
            </a:r>
          </a:p>
          <a:p>
            <a:pPr>
              <a:spcAft>
                <a:spcPts val="1800"/>
              </a:spcAft>
            </a:pPr>
            <a:r>
              <a:rPr lang="en-US" dirty="0"/>
              <a:t>Prepare report</a:t>
            </a:r>
          </a:p>
          <a:p>
            <a:endParaRPr lang="en-US" dirty="0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Preparing Testimony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8B60A-0B2E-4A17-8239-E9947EE4E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13" y="3913093"/>
            <a:ext cx="5122544" cy="22734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Prior to trial: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paperwork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other evidence</a:t>
            </a:r>
          </a:p>
          <a:p>
            <a:pPr>
              <a:spcAft>
                <a:spcPts val="1200"/>
              </a:spcAft>
            </a:pPr>
            <a:r>
              <a:rPr lang="en-US" dirty="0"/>
              <a:t>Mentally organize elements, </a:t>
            </a:r>
            <a:br>
              <a:rPr lang="en-US" dirty="0"/>
            </a:br>
            <a:r>
              <a:rPr lang="en-US" dirty="0"/>
              <a:t>evidence, and testimony</a:t>
            </a:r>
          </a:p>
          <a:p>
            <a:pPr>
              <a:spcAft>
                <a:spcPts val="1200"/>
              </a:spcAft>
            </a:pPr>
            <a:r>
              <a:rPr lang="en-US" dirty="0"/>
              <a:t>Identify potential issues</a:t>
            </a:r>
          </a:p>
          <a:p>
            <a:pPr>
              <a:spcAft>
                <a:spcPts val="1200"/>
              </a:spcAft>
            </a:pPr>
            <a:r>
              <a:rPr lang="en-US" dirty="0"/>
              <a:t>Discuss with prosecutor</a:t>
            </a:r>
          </a:p>
          <a:p>
            <a:endParaRPr lang="en-US" dirty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Preparing Testimony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BF163B-3252-4E38-B3E5-132E036DFD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94" y="2092932"/>
            <a:ext cx="3564460" cy="23774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Chronology of Testimony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4" y="1525391"/>
            <a:ext cx="3427326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11" y="1525391"/>
            <a:ext cx="3427327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37" y="4056622"/>
            <a:ext cx="3427326" cy="2286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EC815-DDE6-4555-9D6D-A11FDC1E2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79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b="1" dirty="0"/>
              <a:t>Arrest and post arrest observations:</a:t>
            </a:r>
          </a:p>
          <a:p>
            <a:pPr>
              <a:spcAft>
                <a:spcPts val="1800"/>
              </a:spcAft>
            </a:pPr>
            <a:r>
              <a:rPr lang="en-US" dirty="0"/>
              <a:t>Arrest procedures and admonitions</a:t>
            </a:r>
          </a:p>
          <a:p>
            <a:pPr>
              <a:spcAft>
                <a:spcPts val="1800"/>
              </a:spcAft>
            </a:pPr>
            <a:r>
              <a:rPr lang="en-US" dirty="0"/>
              <a:t>Defendant’s actions and statements</a:t>
            </a:r>
          </a:p>
          <a:p>
            <a:pPr>
              <a:spcAft>
                <a:spcPts val="1800"/>
              </a:spcAft>
            </a:pPr>
            <a:r>
              <a:rPr lang="en-US" dirty="0"/>
              <a:t>Post arrest observations</a:t>
            </a:r>
          </a:p>
          <a:p>
            <a:pPr>
              <a:spcAft>
                <a:spcPts val="1800"/>
              </a:spcAft>
            </a:pPr>
            <a:r>
              <a:rPr lang="en-US" dirty="0"/>
              <a:t>Request for chemical test(s)</a:t>
            </a:r>
          </a:p>
          <a:p>
            <a:pPr>
              <a:spcAft>
                <a:spcPts val="1800"/>
              </a:spcAft>
            </a:pPr>
            <a:r>
              <a:rPr lang="en-US" dirty="0"/>
              <a:t>Administration and results of chemical test(s)</a:t>
            </a:r>
          </a:p>
          <a:p>
            <a:pPr>
              <a:spcAft>
                <a:spcPts val="1800"/>
              </a:spcAft>
            </a:pPr>
            <a:r>
              <a:rPr lang="en-US" dirty="0"/>
              <a:t>Interview</a:t>
            </a:r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Chronology of Testimony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CE14E-0B91-43D6-8A10-22AC45A88B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9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AA46C-EF5D-4823-B3DA-35E5651AFC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ECE5BD28-A852-471A-92B6-EEB8556C3A0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85775" y="2055813"/>
            <a:ext cx="8215313" cy="2543175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  <a:defRPr/>
            </a:pPr>
            <a:r>
              <a:rPr lang="en-US" dirty="0"/>
              <a:t>The entire process of identifying and gathering evidence to determine if a subject should be arrested for a DWI violation.</a:t>
            </a:r>
          </a:p>
          <a:p>
            <a:pPr algn="ctr"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Detection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CC7DF3-E4D2-43BE-9008-9C5AC7161A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142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sz="quarter" idx="1"/>
          </p:nvPr>
        </p:nvSpPr>
        <p:spPr>
          <a:xfrm>
            <a:off x="485775" y="1524000"/>
            <a:ext cx="8201026" cy="4572000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/>
              <a:t>DWI detection is defined as __________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/>
              <a:t>The three phases in a typical DWI contact are:</a:t>
            </a:r>
          </a:p>
          <a:p>
            <a:pPr marL="914400" lvl="2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Phase One ___________</a:t>
            </a:r>
          </a:p>
          <a:p>
            <a:pPr marL="914400" lvl="2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n-US" altLang="en-US" dirty="0"/>
              <a:t>Phase Two ___________</a:t>
            </a:r>
          </a:p>
          <a:p>
            <a:pPr marL="914400" lvl="2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Phase Three __________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/>
              <a:t>In Phase One, the officer usually has an opportunity to_____________________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11239F-6D90-4CD4-9968-7FA83B8DD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71488" y="1604866"/>
            <a:ext cx="8243887" cy="4516016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US" dirty="0"/>
              <a:t>Phase Three may not occur if ________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US" dirty="0"/>
              <a:t>In Phase Two, the officer must decide   _______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US" dirty="0"/>
              <a:t>Each major decision can have any one of _____ different outcomes. </a:t>
            </a:r>
          </a:p>
          <a:p>
            <a:pPr marL="969963" lvl="2" indent="-28575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These are ________________________.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4"/>
              <a:defRPr/>
            </a:pPr>
            <a:endParaRPr lang="en-US" dirty="0"/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A638D-AE9F-41AD-8FBF-AA72759F30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85774" y="1524000"/>
            <a:ext cx="8229601" cy="4572000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dirty="0"/>
              <a:t>At each phase of detection, the officer must determine ____________________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dirty="0"/>
              <a:t>Evidence of DWI is largely ________ in nature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dirty="0"/>
              <a:t>Law enforcement officers need a system and tools for recording field notes at scenes of DWI investigations because DWI evidence is _____.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7"/>
              <a:defRPr/>
            </a:pPr>
            <a:endParaRPr lang="en-US" dirty="0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D3FAB-B5C5-485A-BEA2-01A8EF64A6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61160"/>
            <a:ext cx="8215313" cy="4720979"/>
          </a:xfrm>
        </p:spPr>
        <p:txBody>
          <a:bodyPr/>
          <a:lstStyle/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  <a:defRPr/>
            </a:pPr>
            <a:r>
              <a:rPr lang="en-US" dirty="0"/>
              <a:t>Testimony preparations begins_____</a:t>
            </a:r>
          </a:p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  <a:defRPr/>
            </a:pPr>
            <a:r>
              <a:rPr lang="en-US" dirty="0"/>
              <a:t>List two things the officer should do to prepare testimony just before the trial.</a:t>
            </a:r>
          </a:p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  <a:defRPr/>
            </a:pPr>
            <a:r>
              <a:rPr lang="en-US" dirty="0"/>
              <a:t>In court, the officer’s testimony should be organized _____________.</a:t>
            </a:r>
          </a:p>
          <a:p>
            <a:pPr marL="0" indent="0" eaLnBrk="1" hangingPunct="1">
              <a:spcBef>
                <a:spcPts val="1200"/>
              </a:spcBef>
              <a:defRPr/>
            </a:pPr>
            <a:endParaRPr lang="en-US" dirty="0"/>
          </a:p>
          <a:p>
            <a:pPr marL="0" indent="0"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EB6ED0-777F-4B79-8A5D-71BEED234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D08AC3-21F2-4977-AC35-D02D4D5D91F3}"/>
              </a:ext>
            </a:extLst>
          </p:cNvPr>
          <p:cNvSpPr/>
          <p:nvPr/>
        </p:nvSpPr>
        <p:spPr>
          <a:xfrm>
            <a:off x="0" y="2205723"/>
            <a:ext cx="9144000" cy="3365924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212680" y="4885177"/>
            <a:ext cx="2622639" cy="4972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Vehicle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Motion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Detection Phases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165497" y="4885176"/>
            <a:ext cx="2813005" cy="49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146175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sz="2600" b="0" kern="0" dirty="0">
                <a:solidFill>
                  <a:schemeClr val="bg1"/>
                </a:solidFill>
              </a:rPr>
              <a:t>Personal Contact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6267450" y="4695940"/>
            <a:ext cx="2743200" cy="8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146175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sz="2600" b="0" kern="0" dirty="0">
                <a:solidFill>
                  <a:schemeClr val="bg1"/>
                </a:solidFill>
              </a:rPr>
              <a:t>Pre-Arrest Screening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8DDD55-ED1B-4241-B9C8-31C9B3F4752B}"/>
              </a:ext>
            </a:extLst>
          </p:cNvPr>
          <p:cNvGrpSpPr/>
          <p:nvPr/>
        </p:nvGrpSpPr>
        <p:grpSpPr>
          <a:xfrm>
            <a:off x="152400" y="2287333"/>
            <a:ext cx="2743200" cy="2368500"/>
            <a:chOff x="152400" y="2287333"/>
            <a:chExt cx="2743200" cy="2368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826140"/>
              <a:ext cx="2743200" cy="1829693"/>
            </a:xfrm>
            <a:prstGeom prst="rect">
              <a:avLst/>
            </a:prstGeom>
          </p:spPr>
        </p:pic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7B082513-B5ED-4C1D-9738-2B198C3843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2680" y="2287333"/>
              <a:ext cx="2622639" cy="49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600" b="0">
                  <a:solidFill>
                    <a:srgbClr val="000000"/>
                  </a:solidFill>
                  <a:latin typeface="+mj-lt"/>
                  <a:ea typeface="+mn-ea"/>
                  <a:cs typeface="+mn-cs"/>
                </a:defRPr>
              </a:lvl1pPr>
              <a:lvl2pPr marL="457200" indent="-2270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00" b="0">
                  <a:solidFill>
                    <a:srgbClr val="000000"/>
                  </a:solidFill>
                  <a:latin typeface="+mj-lt"/>
                </a:defRPr>
              </a:lvl2pPr>
              <a:lvl3pPr marL="1028700" indent="-3413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  <a:defRPr sz="2600" b="0">
                  <a:solidFill>
                    <a:srgbClr val="000000"/>
                  </a:solidFill>
                  <a:latin typeface="+mj-lt"/>
                </a:defRPr>
              </a:lvl3pPr>
              <a:lvl4pPr marL="13716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600" b="0">
                  <a:solidFill>
                    <a:srgbClr val="000000"/>
                  </a:solidFill>
                  <a:latin typeface="+mj-lt"/>
                </a:defRPr>
              </a:lvl4pPr>
              <a:lvl5pPr marL="137795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1800" b="0">
                  <a:solidFill>
                    <a:srgbClr val="000000"/>
                  </a:solidFill>
                  <a:latin typeface="+mj-lt"/>
                </a:defRPr>
              </a:lvl5pPr>
              <a:lvl6pPr marL="18351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6pPr>
              <a:lvl7pPr marL="22923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7pPr>
              <a:lvl8pPr marL="27495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8pPr>
              <a:lvl9pPr marL="32067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kern="0" dirty="0">
                  <a:solidFill>
                    <a:schemeClr val="bg1"/>
                  </a:solidFill>
                </a:rPr>
                <a:t>Phase One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794C220-109C-4CBF-A38E-3D17253CECFF}"/>
              </a:ext>
            </a:extLst>
          </p:cNvPr>
          <p:cNvGrpSpPr/>
          <p:nvPr/>
        </p:nvGrpSpPr>
        <p:grpSpPr>
          <a:xfrm>
            <a:off x="3200400" y="2287333"/>
            <a:ext cx="2743200" cy="2368500"/>
            <a:chOff x="3200400" y="2287333"/>
            <a:chExt cx="2743200" cy="2368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826140"/>
              <a:ext cx="2743200" cy="1829693"/>
            </a:xfrm>
            <a:prstGeom prst="rect">
              <a:avLst/>
            </a:prstGeom>
          </p:spPr>
        </p:pic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D9C41E87-4BAC-45A6-87FD-8B9098EA3D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60679" y="2287333"/>
              <a:ext cx="2622639" cy="49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600" b="0">
                  <a:solidFill>
                    <a:srgbClr val="000000"/>
                  </a:solidFill>
                  <a:latin typeface="+mj-lt"/>
                  <a:ea typeface="+mn-ea"/>
                  <a:cs typeface="+mn-cs"/>
                </a:defRPr>
              </a:lvl1pPr>
              <a:lvl2pPr marL="457200" indent="-2270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00" b="0">
                  <a:solidFill>
                    <a:srgbClr val="000000"/>
                  </a:solidFill>
                  <a:latin typeface="+mj-lt"/>
                </a:defRPr>
              </a:lvl2pPr>
              <a:lvl3pPr marL="1028700" indent="-3413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  <a:defRPr sz="2600" b="0">
                  <a:solidFill>
                    <a:srgbClr val="000000"/>
                  </a:solidFill>
                  <a:latin typeface="+mj-lt"/>
                </a:defRPr>
              </a:lvl3pPr>
              <a:lvl4pPr marL="13716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600" b="0">
                  <a:solidFill>
                    <a:srgbClr val="000000"/>
                  </a:solidFill>
                  <a:latin typeface="+mj-lt"/>
                </a:defRPr>
              </a:lvl4pPr>
              <a:lvl5pPr marL="137795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1800" b="0">
                  <a:solidFill>
                    <a:srgbClr val="000000"/>
                  </a:solidFill>
                  <a:latin typeface="+mj-lt"/>
                </a:defRPr>
              </a:lvl5pPr>
              <a:lvl6pPr marL="18351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6pPr>
              <a:lvl7pPr marL="22923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7pPr>
              <a:lvl8pPr marL="27495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8pPr>
              <a:lvl9pPr marL="32067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kern="0" dirty="0">
                  <a:solidFill>
                    <a:schemeClr val="bg1"/>
                  </a:solidFill>
                </a:rPr>
                <a:t>Phase Two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3F092C-6EC0-4485-A8C9-DFFECB141E70}"/>
              </a:ext>
            </a:extLst>
          </p:cNvPr>
          <p:cNvGrpSpPr/>
          <p:nvPr/>
        </p:nvGrpSpPr>
        <p:grpSpPr>
          <a:xfrm>
            <a:off x="6267450" y="2287333"/>
            <a:ext cx="2743200" cy="2368500"/>
            <a:chOff x="6267450" y="2287333"/>
            <a:chExt cx="2743200" cy="23685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450" y="2826140"/>
              <a:ext cx="2743200" cy="1829693"/>
            </a:xfrm>
            <a:prstGeom prst="rect">
              <a:avLst/>
            </a:prstGeom>
          </p:spPr>
        </p:pic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34BA61B9-C8AF-457C-8465-D239208179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27730" y="2287333"/>
              <a:ext cx="2622639" cy="49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600" b="0">
                  <a:solidFill>
                    <a:srgbClr val="000000"/>
                  </a:solidFill>
                  <a:latin typeface="+mj-lt"/>
                  <a:ea typeface="+mn-ea"/>
                  <a:cs typeface="+mn-cs"/>
                </a:defRPr>
              </a:lvl1pPr>
              <a:lvl2pPr marL="457200" indent="-2270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00" b="0">
                  <a:solidFill>
                    <a:srgbClr val="000000"/>
                  </a:solidFill>
                  <a:latin typeface="+mj-lt"/>
                </a:defRPr>
              </a:lvl2pPr>
              <a:lvl3pPr marL="1028700" indent="-3413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  <a:defRPr sz="2600" b="0">
                  <a:solidFill>
                    <a:srgbClr val="000000"/>
                  </a:solidFill>
                  <a:latin typeface="+mj-lt"/>
                </a:defRPr>
              </a:lvl3pPr>
              <a:lvl4pPr marL="13716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600" b="0">
                  <a:solidFill>
                    <a:srgbClr val="000000"/>
                  </a:solidFill>
                  <a:latin typeface="+mj-lt"/>
                </a:defRPr>
              </a:lvl4pPr>
              <a:lvl5pPr marL="137795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1800" b="0">
                  <a:solidFill>
                    <a:srgbClr val="000000"/>
                  </a:solidFill>
                  <a:latin typeface="+mj-lt"/>
                </a:defRPr>
              </a:lvl5pPr>
              <a:lvl6pPr marL="18351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6pPr>
              <a:lvl7pPr marL="22923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7pPr>
              <a:lvl8pPr marL="27495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8pPr>
              <a:lvl9pPr marL="32067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kern="0" dirty="0">
                  <a:solidFill>
                    <a:schemeClr val="bg1"/>
                  </a:solidFill>
                </a:rPr>
                <a:t>Phase Three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F7BB7-6009-4B79-AF1C-1E778FADD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61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Decisions/Possible Outcomes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b="1" dirty="0"/>
              <a:t>Decisions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Phase One - Stop?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Phase Two - Exit?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Phase Three - Arrest?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b="1" dirty="0"/>
              <a:t>Possible Outcomes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Yes - Do it now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Wait - Look for more evidence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No - Don’t do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7AF70-770C-4CCA-85C5-724DC61E13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ECE5BD28-A852-471A-92B6-EEB8556C3A0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02904A-54AA-4E81-A273-8DBCEA59423D}"/>
              </a:ext>
            </a:extLst>
          </p:cNvPr>
          <p:cNvGrpSpPr/>
          <p:nvPr/>
        </p:nvGrpSpPr>
        <p:grpSpPr>
          <a:xfrm>
            <a:off x="5141702" y="1521678"/>
            <a:ext cx="3937358" cy="4490536"/>
            <a:chOff x="5141702" y="1521678"/>
            <a:chExt cx="3937358" cy="4490536"/>
          </a:xfrm>
        </p:grpSpPr>
        <p:pic>
          <p:nvPicPr>
            <p:cNvPr id="6" name="Graphic 5" descr="Head with gears">
              <a:extLst>
                <a:ext uri="{FF2B5EF4-FFF2-40B4-BE49-F238E27FC236}">
                  <a16:creationId xmlns:a16="http://schemas.microsoft.com/office/drawing/2014/main" id="{A9AC6AEE-4CB6-4CC5-B047-F8912DFED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726090" y="3659244"/>
              <a:ext cx="2352970" cy="2352970"/>
            </a:xfrm>
            <a:prstGeom prst="rect">
              <a:avLst/>
            </a:prstGeom>
          </p:spPr>
        </p:pic>
        <p:pic>
          <p:nvPicPr>
            <p:cNvPr id="8" name="Graphic 7" descr="Thought bubble">
              <a:extLst>
                <a:ext uri="{FF2B5EF4-FFF2-40B4-BE49-F238E27FC236}">
                  <a16:creationId xmlns:a16="http://schemas.microsoft.com/office/drawing/2014/main" id="{C72B8CBA-AE75-4331-BC38-E801E1FC1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141702" y="1521678"/>
              <a:ext cx="2681932" cy="2681932"/>
            </a:xfrm>
            <a:prstGeom prst="rect">
              <a:avLst/>
            </a:prstGeom>
          </p:spPr>
        </p:pic>
        <p:sp>
          <p:nvSpPr>
            <p:cNvPr id="10" name="Arrow: Bent 9">
              <a:extLst>
                <a:ext uri="{FF2B5EF4-FFF2-40B4-BE49-F238E27FC236}">
                  <a16:creationId xmlns:a16="http://schemas.microsoft.com/office/drawing/2014/main" id="{75EC59CD-A8EB-4EA5-A605-169BFDEA1428}"/>
                </a:ext>
              </a:extLst>
            </p:cNvPr>
            <p:cNvSpPr/>
            <p:nvPr/>
          </p:nvSpPr>
          <p:spPr>
            <a:xfrm>
              <a:off x="6477331" y="2387457"/>
              <a:ext cx="497517" cy="406008"/>
            </a:xfrm>
            <a:prstGeom prst="ben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Bent 13">
              <a:extLst>
                <a:ext uri="{FF2B5EF4-FFF2-40B4-BE49-F238E27FC236}">
                  <a16:creationId xmlns:a16="http://schemas.microsoft.com/office/drawing/2014/main" id="{C4EBA34D-BDC7-4405-932A-9075FA88A46F}"/>
                </a:ext>
              </a:extLst>
            </p:cNvPr>
            <p:cNvSpPr/>
            <p:nvPr/>
          </p:nvSpPr>
          <p:spPr>
            <a:xfrm flipH="1">
              <a:off x="6052810" y="2387457"/>
              <a:ext cx="497517" cy="406008"/>
            </a:xfrm>
            <a:prstGeom prst="ben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B8FDBF52-807C-44F6-BACD-C83FEC99D63B}"/>
                </a:ext>
              </a:extLst>
            </p:cNvPr>
            <p:cNvSpPr/>
            <p:nvPr/>
          </p:nvSpPr>
          <p:spPr>
            <a:xfrm>
              <a:off x="6400800" y="2184035"/>
              <a:ext cx="223666" cy="60943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5869461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Phase One: Vehicle in Motion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Should I stop the vehicle?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Phase Two: Personal Contact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Should the driver exit?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Phase Three: Pre-arrest Screening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Is there probable cause to arrest the suspect for DWI?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69A6E9-F1E0-4E25-8CDE-13F677422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A3D5CF-F5C8-4E1E-A50E-7EC3B06AD37F}"/>
              </a:ext>
            </a:extLst>
          </p:cNvPr>
          <p:cNvGrpSpPr/>
          <p:nvPr/>
        </p:nvGrpSpPr>
        <p:grpSpPr>
          <a:xfrm>
            <a:off x="5141702" y="1521678"/>
            <a:ext cx="3937358" cy="4490536"/>
            <a:chOff x="5141702" y="1521678"/>
            <a:chExt cx="3937358" cy="4490536"/>
          </a:xfrm>
        </p:grpSpPr>
        <p:pic>
          <p:nvPicPr>
            <p:cNvPr id="9" name="Graphic 8" descr="Head with gears">
              <a:extLst>
                <a:ext uri="{FF2B5EF4-FFF2-40B4-BE49-F238E27FC236}">
                  <a16:creationId xmlns:a16="http://schemas.microsoft.com/office/drawing/2014/main" id="{354CAA19-EFC2-4FCF-8946-51C8CBE8F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726090" y="3659244"/>
              <a:ext cx="2352970" cy="2352970"/>
            </a:xfrm>
            <a:prstGeom prst="rect">
              <a:avLst/>
            </a:prstGeom>
          </p:spPr>
        </p:pic>
        <p:pic>
          <p:nvPicPr>
            <p:cNvPr id="10" name="Graphic 9" descr="Thought bubble">
              <a:extLst>
                <a:ext uri="{FF2B5EF4-FFF2-40B4-BE49-F238E27FC236}">
                  <a16:creationId xmlns:a16="http://schemas.microsoft.com/office/drawing/2014/main" id="{0B6BBF72-54CC-47FF-967A-E8ADC3646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141702" y="1521678"/>
              <a:ext cx="2681932" cy="2681932"/>
            </a:xfrm>
            <a:prstGeom prst="rect">
              <a:avLst/>
            </a:prstGeom>
          </p:spPr>
        </p:pic>
        <p:sp>
          <p:nvSpPr>
            <p:cNvPr id="11" name="Arrow: Bent 10">
              <a:extLst>
                <a:ext uri="{FF2B5EF4-FFF2-40B4-BE49-F238E27FC236}">
                  <a16:creationId xmlns:a16="http://schemas.microsoft.com/office/drawing/2014/main" id="{AC3FC4F6-20CB-437B-BBBF-EEBA653D4ADF}"/>
                </a:ext>
              </a:extLst>
            </p:cNvPr>
            <p:cNvSpPr/>
            <p:nvPr/>
          </p:nvSpPr>
          <p:spPr>
            <a:xfrm>
              <a:off x="6477331" y="2387457"/>
              <a:ext cx="497517" cy="406008"/>
            </a:xfrm>
            <a:prstGeom prst="ben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6F784FA8-9F4F-4178-A331-D4202393C84A}"/>
                </a:ext>
              </a:extLst>
            </p:cNvPr>
            <p:cNvSpPr/>
            <p:nvPr/>
          </p:nvSpPr>
          <p:spPr>
            <a:xfrm flipH="1">
              <a:off x="6052810" y="2387457"/>
              <a:ext cx="497517" cy="406008"/>
            </a:xfrm>
            <a:prstGeom prst="ben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366B07E7-16A1-44D9-8A3E-99E5A926F140}"/>
                </a:ext>
              </a:extLst>
            </p:cNvPr>
            <p:cNvSpPr/>
            <p:nvPr/>
          </p:nvSpPr>
          <p:spPr>
            <a:xfrm>
              <a:off x="6400800" y="2184035"/>
              <a:ext cx="223666" cy="60943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6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7394010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Phase One:  </a:t>
            </a:r>
            <a:br>
              <a:rPr lang="en-US" dirty="0"/>
            </a:br>
            <a:r>
              <a:rPr lang="en-US" dirty="0"/>
              <a:t>Yes, there are reasonable grounds to stop the vehicle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Phase Two:            </a:t>
            </a:r>
            <a:br>
              <a:rPr lang="en-US" dirty="0"/>
            </a:br>
            <a:r>
              <a:rPr lang="en-US" dirty="0"/>
              <a:t>Yes, there is enough reason to suspect impairment to justify getting the driver out of the vehicle for further investigation </a:t>
            </a:r>
          </a:p>
          <a:p>
            <a:pPr>
              <a:spcAft>
                <a:spcPts val="1200"/>
              </a:spcAft>
            </a:pPr>
            <a:r>
              <a:rPr lang="en-US" b="1" dirty="0"/>
              <a:t>Phase Three:  </a:t>
            </a:r>
            <a:br>
              <a:rPr lang="en-US" dirty="0"/>
            </a:br>
            <a:r>
              <a:rPr lang="en-US" dirty="0"/>
              <a:t>Yes, there is probable cause to arrest driver for DWI right now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Possible Outcomes – Yes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88CE2-87B5-40B8-95C7-CAAFE6A47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9A8AA-5D2B-4435-BBAF-143740596B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3" t="7865" r="6239" b="7914"/>
          <a:stretch/>
        </p:blipFill>
        <p:spPr>
          <a:xfrm>
            <a:off x="7851210" y="2152787"/>
            <a:ext cx="930976" cy="30051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/>
              <a:t>Phase One:  </a:t>
            </a:r>
            <a:br>
              <a:rPr lang="en-US" dirty="0"/>
            </a:br>
            <a:r>
              <a:rPr lang="en-US" dirty="0"/>
              <a:t>Don't stop the vehicle yet</a:t>
            </a:r>
          </a:p>
          <a:p>
            <a:pPr>
              <a:spcAft>
                <a:spcPts val="1800"/>
              </a:spcAft>
            </a:pPr>
            <a:r>
              <a:rPr lang="en-US" b="1" dirty="0"/>
              <a:t>Phase Two: </a:t>
            </a:r>
            <a:br>
              <a:rPr lang="en-US" dirty="0"/>
            </a:br>
            <a:r>
              <a:rPr lang="en-US" dirty="0"/>
              <a:t>Don't get the driver out of the car yet</a:t>
            </a:r>
          </a:p>
          <a:p>
            <a:pPr>
              <a:spcAft>
                <a:spcPts val="1800"/>
              </a:spcAft>
            </a:pPr>
            <a:r>
              <a:rPr lang="en-US" b="1" dirty="0"/>
              <a:t>Phase Three:  </a:t>
            </a:r>
            <a:br>
              <a:rPr lang="en-US" dirty="0"/>
            </a:br>
            <a:r>
              <a:rPr lang="en-US" dirty="0"/>
              <a:t>Don't arrest the driver yet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Possible Outcomes - Wait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1DF21-B3A1-4FFC-B98B-308D55EE4E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E8A418-3D4E-4A5E-B181-4D37893DF5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0" t="7903" r="40292" b="7876"/>
          <a:stretch/>
        </p:blipFill>
        <p:spPr>
          <a:xfrm>
            <a:off x="7851210" y="2146209"/>
            <a:ext cx="930976" cy="30051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7232073" cy="45720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/>
              <a:t>Phase One:  </a:t>
            </a:r>
            <a:br>
              <a:rPr lang="en-US" dirty="0"/>
            </a:br>
            <a:r>
              <a:rPr lang="en-US" dirty="0"/>
              <a:t>No, there are no grounds for stopping that vehicle</a:t>
            </a:r>
          </a:p>
          <a:p>
            <a:pPr>
              <a:spcAft>
                <a:spcPts val="1800"/>
              </a:spcAft>
            </a:pPr>
            <a:r>
              <a:rPr lang="en-US" b="1" dirty="0"/>
              <a:t>Phase Two:  </a:t>
            </a:r>
            <a:br>
              <a:rPr lang="en-US" dirty="0"/>
            </a:br>
            <a:r>
              <a:rPr lang="en-US" dirty="0"/>
              <a:t>No, there isn't enough evidence of DWI to justify administering field sobriety tests</a:t>
            </a:r>
          </a:p>
          <a:p>
            <a:pPr>
              <a:spcAft>
                <a:spcPts val="1800"/>
              </a:spcAft>
            </a:pPr>
            <a:r>
              <a:rPr lang="en-US" b="1" dirty="0"/>
              <a:t>Phase Three:  </a:t>
            </a:r>
            <a:br>
              <a:rPr lang="en-US" dirty="0"/>
            </a:br>
            <a:r>
              <a:rPr lang="en-US" dirty="0"/>
              <a:t>No, there is not sufficient probable cause to believe this driver has committed DWI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Possible Outcomes - No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24AD8-CE91-4A77-A83B-0F13F8B28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16FC6-9599-4E78-B2C9-BD2C4D3955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7865" r="74245" b="7914"/>
          <a:stretch/>
        </p:blipFill>
        <p:spPr>
          <a:xfrm>
            <a:off x="7851210" y="2152787"/>
            <a:ext cx="930976" cy="30051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Kathleen\Desktop\HSIP Courses\HSIP Prototype\nhi_HSIP_prototype_KK1.ppt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1 - &amp;quot;Session 4 &amp;quot;&quot;/&gt;&lt;property id=&quot;20307&quot; value=&quot;624&quot;/&gt;&lt;/object&gt;&lt;object type=&quot;3&quot; unique_id=&quot;178551&quot;&gt;&lt;property id=&quot;20148&quot; value=&quot;5&quot;/&gt;&lt;property id=&quot;20300&quot; value=&quot;Slide 2 - &amp;quot;Learning Objectives&amp;quot;&quot;/&gt;&lt;property id=&quot;20307&quot; value=&quot;611&quot;/&gt;&lt;/object&gt;&lt;object type=&quot;3&quot; unique_id=&quot;178552&quot;&gt;&lt;property id=&quot;20148&quot; value=&quot;5&quot;/&gt;&lt;property id=&quot;20300&quot; value=&quot;Slide 3 - &amp;quot;DWI Detection&amp;quot;&quot;/&gt;&lt;property id=&quot;20307&quot; value=&quot;612&quot;/&gt;&lt;/object&gt;&lt;object type=&quot;3&quot; unique_id=&quot;178553&quot;&gt;&lt;property id=&quot;20148&quot; value=&quot;5&quot;/&gt;&lt;property id=&quot;20300&quot; value=&quot;Slide 4 - &amp;quot;DWI Detection Phases&amp;quot;&quot;/&gt;&lt;property id=&quot;20307&quot; value=&quot;613&quot;/&gt;&lt;/object&gt;&lt;object type=&quot;3&quot; unique_id=&quot;178554&quot;&gt;&lt;property id=&quot;20148&quot; value=&quot;5&quot;/&gt;&lt;property id=&quot;20300&quot; value=&quot;Slide 5 - &amp;quot;Decisions/Possible Outcomes&amp;quot;&quot;/&gt;&lt;property id=&quot;20307&quot; value=&quot;606&quot;/&gt;&lt;/object&gt;&lt;object type=&quot;3&quot; unique_id=&quot;178555&quot;&gt;&lt;property id=&quot;20148&quot; value=&quot;5&quot;/&gt;&lt;property id=&quot;20300&quot; value=&quot;Slide 6 - &amp;quot;Decisions&amp;quot;&quot;/&gt;&lt;property id=&quot;20307&quot; value=&quot;615&quot;/&gt;&lt;/object&gt;&lt;object type=&quot;3&quot; unique_id=&quot;178556&quot;&gt;&lt;property id=&quot;20148&quot; value=&quot;5&quot;/&gt;&lt;property id=&quot;20300&quot; value=&quot;Slide 7 - &amp;quot;Possible Outcomes – Yes&amp;quot;&quot;/&gt;&lt;property id=&quot;20307&quot; value=&quot;594&quot;/&gt;&lt;/object&gt;&lt;object type=&quot;3&quot; unique_id=&quot;178557&quot;&gt;&lt;property id=&quot;20148&quot; value=&quot;5&quot;/&gt;&lt;property id=&quot;20300&quot; value=&quot;Slide 8 - &amp;quot;Possible Outcomes - Wait&amp;quot;&quot;/&gt;&lt;property id=&quot;20307&quot; value=&quot;604&quot;/&gt;&lt;/object&gt;&lt;object type=&quot;3&quot; unique_id=&quot;178558&quot;&gt;&lt;property id=&quot;20148&quot; value=&quot;5&quot;/&gt;&lt;property id=&quot;20300&quot; value=&quot;Slide 9 - &amp;quot;Possible Outcomes - No&amp;quot;&quot;/&gt;&lt;property id=&quot;20307&quot; value=&quot;595&quot;/&gt;&lt;/object&gt;&lt;object type=&quot;3&quot; unique_id=&quot;178559&quot;&gt;&lt;property id=&quot;20148&quot; value=&quot;5&quot;/&gt;&lt;property id=&quot;20300&quot; value=&quot;Slide 10 - &amp;quot;Arrest Decision&amp;quot;&quot;/&gt;&lt;property id=&quot;20307&quot; value=&quot;579&quot;/&gt;&lt;/object&gt;&lt;object type=&quot;3&quot; unique_id=&quot;178560&quot;&gt;&lt;property id=&quot;20148&quot; value=&quot;5&quot;/&gt;&lt;property id=&quot;20300&quot; value=&quot;Slide 11 - &amp;quot;DWI Detection – Phase One &amp;quot;&quot;/&gt;&lt;property id=&quot;20307&quot; value=&quot;599&quot;/&gt;&lt;/object&gt;&lt;object type=&quot;3&quot; unique_id=&quot;178561&quot;&gt;&lt;property id=&quot;20148&quot; value=&quot;5&quot;/&gt;&lt;property id=&quot;20300&quot; value=&quot;Slide 12 - &amp;quot;DWI Detection – Phase Two &amp;quot;&quot;/&gt;&lt;property id=&quot;20307&quot; value=&quot;598&quot;/&gt;&lt;/object&gt;&lt;object type=&quot;3&quot; unique_id=&quot;178562&quot;&gt;&lt;property id=&quot;20148&quot; value=&quot;5&quot;/&gt;&lt;property id=&quot;20300&quot; value=&quot;Slide 13 - &amp;quot;DWI Detection – Phase Three &amp;quot;&quot;/&gt;&lt;property id=&quot;20307&quot; value=&quot;617&quot;/&gt;&lt;/object&gt;&lt;object type=&quot;3&quot; unique_id=&quot;178563&quot;&gt;&lt;property id=&quot;20148&quot; value=&quot;5&quot;/&gt;&lt;property id=&quot;20300&quot; value=&quot;Slide 14 - &amp;quot;Successful DWI Detection &amp;quot;&quot;/&gt;&lt;property id=&quot;20307&quot; value=&quot;605&quot;/&gt;&lt;/object&gt;&lt;object type=&quot;3&quot; unique_id=&quot;178564&quot;&gt;&lt;property id=&quot;20148&quot; value=&quot;5&quot;/&gt;&lt;property id=&quot;20300&quot; value=&quot;Slide 15 - &amp;quot;Note Taking and Testimony &amp;quot;&quot;/&gt;&lt;property id=&quot;20307&quot; value=&quot;618&quot;/&gt;&lt;/object&gt;&lt;object type=&quot;3&quot; unique_id=&quot;178565&quot;&gt;&lt;property id=&quot;20148&quot; value=&quot;5&quot;/&gt;&lt;property id=&quot;20300&quot; value=&quot;Slide 16 - &amp;quot;Use Clear Convincing Language&amp;quot;&quot;/&gt;&lt;property id=&quot;20307&quot; value=&quot;619&quot;/&gt;&lt;/object&gt;&lt;object type=&quot;3&quot; unique_id=&quot;178566&quot;&gt;&lt;property id=&quot;20148&quot; value=&quot;5&quot;/&gt;&lt;property id=&quot;20300&quot; value=&quot;Slide 17 - &amp;quot;Vague                      Clear&amp;quot;&quot;/&gt;&lt;property id=&quot;20307&quot; value=&quot;608&quot;/&gt;&lt;/object&gt;&lt;object type=&quot;3&quot; unique_id=&quot;178567&quot;&gt;&lt;property id=&quot;20148&quot; value=&quot;5&quot;/&gt;&lt;property id=&quot;20300&quot; value=&quot;Slide 18 - &amp;quot;Vague                     Clear&amp;quot;&quot;/&gt;&lt;property id=&quot;20307&quot; value=&quot;609&quot;/&gt;&lt;/object&gt;&lt;object type=&quot;3&quot; unique_id=&quot;178568&quot;&gt;&lt;property id=&quot;20148&quot; value=&quot;5&quot;/&gt;&lt;property id=&quot;20300&quot; value=&quot;Slide 19 - &amp;quot;Officer Must Be Able To:&amp;quot;&quot;/&gt;&lt;property id=&quot;20307&quot; value=&quot;620&quot;/&gt;&lt;/object&gt;&lt;object type=&quot;3&quot; unique_id=&quot;178569&quot;&gt;&lt;property id=&quot;20148&quot; value=&quot;5&quot;/&gt;&lt;property id=&quot;20300&quot; value=&quot;Slide 20 - &amp;quot;Observations -  Short-Lived  Evidence&amp;quot;&quot;/&gt;&lt;property id=&quot;20307&quot; value=&quot;621&quot;/&gt;&lt;/object&gt;&lt;object type=&quot;3&quot; unique_id=&quot;178570&quot;&gt;&lt;property id=&quot;20148&quot; value=&quot;5&quot;/&gt;&lt;property id=&quot;20300&quot; value=&quot;Slide 21 - &amp;quot;Field Note-Taking Guide&amp;quot;&quot;/&gt;&lt;property id=&quot;20307&quot; value=&quot;581&quot;/&gt;&lt;/object&gt;&lt;object type=&quot;3&quot; unique_id=&quot;178571&quot;&gt;&lt;property id=&quot;20148&quot; value=&quot;5&quot;/&gt;&lt;property id=&quot;20300&quot; value=&quot;Slide 22 - &amp;quot;Field Note-Taking Guide&amp;quot;&quot;/&gt;&lt;property id=&quot;20307&quot; value=&quot;582&quot;/&gt;&lt;/object&gt;&lt;object type=&quot;3&quot; unique_id=&quot;178572&quot;&gt;&lt;property id=&quot;20148&quot; value=&quot;5&quot;/&gt;&lt;property id=&quot;20300&quot; value=&quot;Slide 23 - &amp;quot;Field Note-Taking Guide&amp;quot;&quot;/&gt;&lt;property id=&quot;20307&quot; value=&quot;583&quot;/&gt;&lt;/object&gt;&lt;object type=&quot;3&quot; unique_id=&quot;178573&quot;&gt;&lt;property id=&quot;20148&quot; value=&quot;5&quot;/&gt;&lt;property id=&quot;20300&quot; value=&quot;Slide 24 - &amp;quot;Field Note-Taking Guide&amp;quot;&quot;/&gt;&lt;property id=&quot;20307&quot; value=&quot;584&quot;/&gt;&lt;/object&gt;&lt;object type=&quot;3&quot; unique_id=&quot;178574&quot;&gt;&lt;property id=&quot;20148&quot; value=&quot;5&quot;/&gt;&lt;property id=&quot;20300&quot; value=&quot;Slide 25 - &amp;quot;Preparing Testimony&amp;quot;&quot;/&gt;&lt;property id=&quot;20307&quot; value=&quot;585&quot;/&gt;&lt;/object&gt;&lt;object type=&quot;3&quot; unique_id=&quot;178575&quot;&gt;&lt;property id=&quot;20148&quot; value=&quot;5&quot;/&gt;&lt;property id=&quot;20300&quot; value=&quot;Slide 26 - &amp;quot;Preparing Testimony&amp;quot;&quot;/&gt;&lt;property id=&quot;20307&quot; value=&quot;586&quot;/&gt;&lt;/object&gt;&lt;object type=&quot;3&quot; unique_id=&quot;178576&quot;&gt;&lt;property id=&quot;20148&quot; value=&quot;5&quot;/&gt;&lt;property id=&quot;20300&quot; value=&quot;Slide 27 - &amp;quot;Chronology of Testimony&amp;quot;&quot;/&gt;&lt;property id=&quot;20307&quot; value=&quot;622&quot;/&gt;&lt;/object&gt;&lt;object type=&quot;3&quot; unique_id=&quot;178577&quot;&gt;&lt;property id=&quot;20148&quot; value=&quot;5&quot;/&gt;&lt;property id=&quot;20300&quot; value=&quot;Slide 28 - &amp;quot;Chronology of Testimony&amp;quot;&quot;/&gt;&lt;property id=&quot;20307&quot; value=&quot;623&quot;/&gt;&lt;/object&gt;&lt;object type=&quot;3&quot; unique_id=&quot;178578&quot;&gt;&lt;property id=&quot;20148&quot; value=&quot;5&quot;/&gt;&lt;property id=&quot;20300&quot; value=&quot;Slide 29 - &amp;quot;QUESTIONS?&amp;quot;&quot;/&gt;&lt;property id=&quot;20307&quot; value=&quot;549&quot;/&gt;&lt;/object&gt;&lt;object type=&quot;3&quot; unique_id=&quot;178579&quot;&gt;&lt;property id=&quot;20148&quot; value=&quot;5&quot;/&gt;&lt;property id=&quot;20300&quot; value=&quot;Slide 30 - &amp;quot;Test Your Knowledge&amp;quot;&quot;/&gt;&lt;property id=&quot;20307&quot; value=&quot;589&quot;/&gt;&lt;/object&gt;&lt;object type=&quot;3&quot; unique_id=&quot;178580&quot;&gt;&lt;property id=&quot;20148&quot; value=&quot;5&quot;/&gt;&lt;property id=&quot;20300&quot; value=&quot;Slide 31 - &amp;quot;Test Your Knowledge&amp;quot;&quot;/&gt;&lt;property id=&quot;20307&quot; value=&quot;590&quot;/&gt;&lt;/object&gt;&lt;object type=&quot;3&quot; unique_id=&quot;178581&quot;&gt;&lt;property id=&quot;20148&quot; value=&quot;5&quot;/&gt;&lt;property id=&quot;20300&quot; value=&quot;Slide 32 - &amp;quot;Test Your Knowledge&amp;quot;&quot;/&gt;&lt;property id=&quot;20307&quot; value=&quot;591&quot;/&gt;&lt;/object&gt;&lt;object type=&quot;3&quot; unique_id=&quot;178582&quot;&gt;&lt;property id=&quot;20148&quot; value=&quot;5&quot;/&gt;&lt;property id=&quot;20300&quot; value=&quot;Slide 33 - &amp;quot;Test Your Knowledge&amp;quot;&quot;/&gt;&lt;property id=&quot;20307&quot; value=&quot;592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SLIDE_COUNT" val="33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PROJECT_OPEN" val="0"/>
  <p:tag name="ARTICULATE_DESIGN_ID_3_DEFAULT DESIGN" val="UsvaxncX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1A5881DA-E389-49A7-B91C-9D6CF95A4AE5}"/>
</file>

<file path=customXml/itemProps2.xml><?xml version="1.0" encoding="utf-8"?>
<ds:datastoreItem xmlns:ds="http://schemas.openxmlformats.org/officeDocument/2006/customXml" ds:itemID="{40FA60D8-8D4C-4C1C-A208-E978926D3A13}"/>
</file>

<file path=customXml/itemProps3.xml><?xml version="1.0" encoding="utf-8"?>
<ds:datastoreItem xmlns:ds="http://schemas.openxmlformats.org/officeDocument/2006/customXml" ds:itemID="{D442794E-E03C-446E-B763-40727100D5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58798</TotalTime>
  <Words>1104</Words>
  <Application>Microsoft Macintosh PowerPoint</Application>
  <PresentationFormat>On-screen Show (4:3)</PresentationFormat>
  <Paragraphs>232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Arial Narrow</vt:lpstr>
      <vt:lpstr>Calibri</vt:lpstr>
      <vt:lpstr>Courier New</vt:lpstr>
      <vt:lpstr>Trebuchet MS</vt:lpstr>
      <vt:lpstr>Wingdings</vt:lpstr>
      <vt:lpstr>3_Default Design</vt:lpstr>
      <vt:lpstr>Session 4</vt:lpstr>
      <vt:lpstr>Learning Objectives</vt:lpstr>
      <vt:lpstr>DWI Detection</vt:lpstr>
      <vt:lpstr>DWI Detection Phases</vt:lpstr>
      <vt:lpstr>Decisions/Possible Outcomes</vt:lpstr>
      <vt:lpstr>Decisions</vt:lpstr>
      <vt:lpstr>Possible Outcomes – Yes</vt:lpstr>
      <vt:lpstr>Possible Outcomes - Wait</vt:lpstr>
      <vt:lpstr>Possible Outcomes - No</vt:lpstr>
      <vt:lpstr>Arrest Decision</vt:lpstr>
      <vt:lpstr>DWI Detection – Phase One </vt:lpstr>
      <vt:lpstr>DWI Detection – Phase Two </vt:lpstr>
      <vt:lpstr>DWI Detection – Phase Three </vt:lpstr>
      <vt:lpstr>Successful DWI Detection </vt:lpstr>
      <vt:lpstr>Note Taking and Testimony </vt:lpstr>
      <vt:lpstr>Use Clear Convincing Language</vt:lpstr>
      <vt:lpstr>Vague                      Clear</vt:lpstr>
      <vt:lpstr>Vague                     Clear</vt:lpstr>
      <vt:lpstr>Officer Must Be Able To</vt:lpstr>
      <vt:lpstr>Observations -  Short-Lived  Evidence</vt:lpstr>
      <vt:lpstr>Field Note-Taking Guide</vt:lpstr>
      <vt:lpstr>Field Note-Taking Guide</vt:lpstr>
      <vt:lpstr>Field Note-Taking Guide</vt:lpstr>
      <vt:lpstr>Field Note-Taking Guide</vt:lpstr>
      <vt:lpstr>Preparing Testimony</vt:lpstr>
      <vt:lpstr>Preparing Testimony</vt:lpstr>
      <vt:lpstr>Chronology of Testimony</vt:lpstr>
      <vt:lpstr>Chronology of Testimony</vt:lpstr>
      <vt:lpstr>Questions?</vt:lpstr>
      <vt:lpstr>Test Your Knowledge</vt:lpstr>
      <vt:lpstr>Test Your Knowledge</vt:lpstr>
      <vt:lpstr>Test Your Knowledge</vt:lpstr>
      <vt:lpstr>Test Your Knowledge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Kyle Clark</cp:lastModifiedBy>
  <cp:revision>998</cp:revision>
  <cp:lastPrinted>2018-01-22T18:11:46Z</cp:lastPrinted>
  <dcterms:created xsi:type="dcterms:W3CDTF">2005-12-09T17:41:03Z</dcterms:created>
  <dcterms:modified xsi:type="dcterms:W3CDTF">2023-01-31T13:31:41Z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2C17C77E-A455-4964-80AE-3F110B7BFA57</vt:lpwstr>
  </property>
  <property fmtid="{D5CDD505-2E9C-101B-9397-08002B2CF9AE}" pid="3" name="ArticulatePath">
    <vt:lpwstr>a-SFST_PPT_04 April 2021</vt:lpwstr>
  </property>
  <property fmtid="{D5CDD505-2E9C-101B-9397-08002B2CF9AE}" pid="4" name="ContentTypeId">
    <vt:lpwstr>0x010100A31DCCF0BBFCB640886DBD6AA5C4DF7C</vt:lpwstr>
  </property>
</Properties>
</file>